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310" r:id="rId5"/>
    <p:sldId id="259" r:id="rId6"/>
    <p:sldId id="260" r:id="rId7"/>
    <p:sldId id="261" r:id="rId8"/>
    <p:sldId id="262" r:id="rId9"/>
    <p:sldId id="263" r:id="rId10"/>
    <p:sldId id="264" r:id="rId11"/>
    <p:sldId id="265" r:id="rId12"/>
    <p:sldId id="299" r:id="rId13"/>
    <p:sldId id="298" r:id="rId14"/>
    <p:sldId id="266" r:id="rId15"/>
    <p:sldId id="267" r:id="rId16"/>
    <p:sldId id="268" r:id="rId17"/>
    <p:sldId id="269" r:id="rId18"/>
    <p:sldId id="270" r:id="rId19"/>
    <p:sldId id="271" r:id="rId20"/>
    <p:sldId id="309"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3" r:id="rId41"/>
    <p:sldId id="294" r:id="rId42"/>
    <p:sldId id="297" r:id="rId43"/>
    <p:sldId id="291" r:id="rId44"/>
    <p:sldId id="292" r:id="rId45"/>
    <p:sldId id="295" r:id="rId46"/>
    <p:sldId id="307" r:id="rId47"/>
    <p:sldId id="308" r:id="rId48"/>
    <p:sldId id="301" r:id="rId49"/>
    <p:sldId id="306" r:id="rId50"/>
    <p:sldId id="303" r:id="rId51"/>
    <p:sldId id="304" r:id="rId52"/>
    <p:sldId id="305"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6"/>
  </p:normalViewPr>
  <p:slideViewPr>
    <p:cSldViewPr snapToGrid="0" snapToObjects="1">
      <p:cViewPr varScale="1">
        <p:scale>
          <a:sx n="111" d="100"/>
          <a:sy n="111" d="100"/>
        </p:scale>
        <p:origin x="6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8DF43-2E05-D74E-928E-71F17AFF83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686849-2191-B94D-8D25-869D0F00BD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D33F90-3B28-254E-ADD2-740B2BC0B068}"/>
              </a:ext>
            </a:extLst>
          </p:cNvPr>
          <p:cNvSpPr>
            <a:spLocks noGrp="1"/>
          </p:cNvSpPr>
          <p:nvPr>
            <p:ph type="dt" sz="half" idx="10"/>
          </p:nvPr>
        </p:nvSpPr>
        <p:spPr/>
        <p:txBody>
          <a:bodyPr/>
          <a:lstStyle/>
          <a:p>
            <a:fld id="{005F8D88-6877-104B-B972-AD21170830CE}" type="datetimeFigureOut">
              <a:rPr lang="en-US" smtClean="0"/>
              <a:t>3/26/22</a:t>
            </a:fld>
            <a:endParaRPr lang="en-US"/>
          </a:p>
        </p:txBody>
      </p:sp>
      <p:sp>
        <p:nvSpPr>
          <p:cNvPr id="5" name="Footer Placeholder 4">
            <a:extLst>
              <a:ext uri="{FF2B5EF4-FFF2-40B4-BE49-F238E27FC236}">
                <a16:creationId xmlns:a16="http://schemas.microsoft.com/office/drawing/2014/main" id="{513E9C71-BE73-7B4B-A011-D9A6BC040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543768-45D2-BC47-8FA8-B14A4A4B3F26}"/>
              </a:ext>
            </a:extLst>
          </p:cNvPr>
          <p:cNvSpPr>
            <a:spLocks noGrp="1"/>
          </p:cNvSpPr>
          <p:nvPr>
            <p:ph type="sldNum" sz="quarter" idx="12"/>
          </p:nvPr>
        </p:nvSpPr>
        <p:spPr/>
        <p:txBody>
          <a:bodyPr/>
          <a:lstStyle/>
          <a:p>
            <a:fld id="{AFC42EC7-9AA1-474C-A1A0-BF9A0C7CA7D3}" type="slidenum">
              <a:rPr lang="en-US" smtClean="0"/>
              <a:t>‹#›</a:t>
            </a:fld>
            <a:endParaRPr lang="en-US"/>
          </a:p>
        </p:txBody>
      </p:sp>
    </p:spTree>
    <p:extLst>
      <p:ext uri="{BB962C8B-B14F-4D97-AF65-F5344CB8AC3E}">
        <p14:creationId xmlns:p14="http://schemas.microsoft.com/office/powerpoint/2010/main" val="3476548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84D16-94EC-B545-88C9-CC4E8425B9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CE65FC-8D66-684E-B85A-5A4C6CB75F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125E3-0E42-1645-AA87-F84F92B12590}"/>
              </a:ext>
            </a:extLst>
          </p:cNvPr>
          <p:cNvSpPr>
            <a:spLocks noGrp="1"/>
          </p:cNvSpPr>
          <p:nvPr>
            <p:ph type="dt" sz="half" idx="10"/>
          </p:nvPr>
        </p:nvSpPr>
        <p:spPr/>
        <p:txBody>
          <a:bodyPr/>
          <a:lstStyle/>
          <a:p>
            <a:fld id="{005F8D88-6877-104B-B972-AD21170830CE}" type="datetimeFigureOut">
              <a:rPr lang="en-US" smtClean="0"/>
              <a:t>3/26/22</a:t>
            </a:fld>
            <a:endParaRPr lang="en-US"/>
          </a:p>
        </p:txBody>
      </p:sp>
      <p:sp>
        <p:nvSpPr>
          <p:cNvPr id="5" name="Footer Placeholder 4">
            <a:extLst>
              <a:ext uri="{FF2B5EF4-FFF2-40B4-BE49-F238E27FC236}">
                <a16:creationId xmlns:a16="http://schemas.microsoft.com/office/drawing/2014/main" id="{37DDD8B4-F6C2-C846-AC3F-77F2B703E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90289C-96D2-9D49-AD5F-ECF34B0EF303}"/>
              </a:ext>
            </a:extLst>
          </p:cNvPr>
          <p:cNvSpPr>
            <a:spLocks noGrp="1"/>
          </p:cNvSpPr>
          <p:nvPr>
            <p:ph type="sldNum" sz="quarter" idx="12"/>
          </p:nvPr>
        </p:nvSpPr>
        <p:spPr/>
        <p:txBody>
          <a:bodyPr/>
          <a:lstStyle/>
          <a:p>
            <a:fld id="{AFC42EC7-9AA1-474C-A1A0-BF9A0C7CA7D3}" type="slidenum">
              <a:rPr lang="en-US" smtClean="0"/>
              <a:t>‹#›</a:t>
            </a:fld>
            <a:endParaRPr lang="en-US"/>
          </a:p>
        </p:txBody>
      </p:sp>
    </p:spTree>
    <p:extLst>
      <p:ext uri="{BB962C8B-B14F-4D97-AF65-F5344CB8AC3E}">
        <p14:creationId xmlns:p14="http://schemas.microsoft.com/office/powerpoint/2010/main" val="1879696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90C978-DC55-FB4E-BCDD-21E3F5286D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634E20-4ED4-154F-9A01-7175C001788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520054-3C6A-3B42-8723-F7A0067E2CDA}"/>
              </a:ext>
            </a:extLst>
          </p:cNvPr>
          <p:cNvSpPr>
            <a:spLocks noGrp="1"/>
          </p:cNvSpPr>
          <p:nvPr>
            <p:ph type="dt" sz="half" idx="10"/>
          </p:nvPr>
        </p:nvSpPr>
        <p:spPr/>
        <p:txBody>
          <a:bodyPr/>
          <a:lstStyle/>
          <a:p>
            <a:fld id="{005F8D88-6877-104B-B972-AD21170830CE}" type="datetimeFigureOut">
              <a:rPr lang="en-US" smtClean="0"/>
              <a:t>3/26/22</a:t>
            </a:fld>
            <a:endParaRPr lang="en-US"/>
          </a:p>
        </p:txBody>
      </p:sp>
      <p:sp>
        <p:nvSpPr>
          <p:cNvPr id="5" name="Footer Placeholder 4">
            <a:extLst>
              <a:ext uri="{FF2B5EF4-FFF2-40B4-BE49-F238E27FC236}">
                <a16:creationId xmlns:a16="http://schemas.microsoft.com/office/drawing/2014/main" id="{DA723D72-4946-3144-BF74-EE12C26F6C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2F0A91-6244-F646-96E1-1EFC13CDFE8C}"/>
              </a:ext>
            </a:extLst>
          </p:cNvPr>
          <p:cNvSpPr>
            <a:spLocks noGrp="1"/>
          </p:cNvSpPr>
          <p:nvPr>
            <p:ph type="sldNum" sz="quarter" idx="12"/>
          </p:nvPr>
        </p:nvSpPr>
        <p:spPr/>
        <p:txBody>
          <a:bodyPr/>
          <a:lstStyle/>
          <a:p>
            <a:fld id="{AFC42EC7-9AA1-474C-A1A0-BF9A0C7CA7D3}" type="slidenum">
              <a:rPr lang="en-US" smtClean="0"/>
              <a:t>‹#›</a:t>
            </a:fld>
            <a:endParaRPr lang="en-US"/>
          </a:p>
        </p:txBody>
      </p:sp>
    </p:spTree>
    <p:extLst>
      <p:ext uri="{BB962C8B-B14F-4D97-AF65-F5344CB8AC3E}">
        <p14:creationId xmlns:p14="http://schemas.microsoft.com/office/powerpoint/2010/main" val="242424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68A2B-A49A-7044-86FB-CEB6DE990E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9F00DC-B980-EF4B-9F04-B17A06B3349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9941EE-973B-224A-81DD-8340DFA8E469}"/>
              </a:ext>
            </a:extLst>
          </p:cNvPr>
          <p:cNvSpPr>
            <a:spLocks noGrp="1"/>
          </p:cNvSpPr>
          <p:nvPr>
            <p:ph type="dt" sz="half" idx="10"/>
          </p:nvPr>
        </p:nvSpPr>
        <p:spPr/>
        <p:txBody>
          <a:bodyPr/>
          <a:lstStyle/>
          <a:p>
            <a:fld id="{005F8D88-6877-104B-B972-AD21170830CE}" type="datetimeFigureOut">
              <a:rPr lang="en-US" smtClean="0"/>
              <a:t>3/26/22</a:t>
            </a:fld>
            <a:endParaRPr lang="en-US"/>
          </a:p>
        </p:txBody>
      </p:sp>
      <p:sp>
        <p:nvSpPr>
          <p:cNvPr id="5" name="Footer Placeholder 4">
            <a:extLst>
              <a:ext uri="{FF2B5EF4-FFF2-40B4-BE49-F238E27FC236}">
                <a16:creationId xmlns:a16="http://schemas.microsoft.com/office/drawing/2014/main" id="{59E65630-C427-B542-AE1D-AFC566291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A68DE-FDD1-994F-9568-F090EFAC4189}"/>
              </a:ext>
            </a:extLst>
          </p:cNvPr>
          <p:cNvSpPr>
            <a:spLocks noGrp="1"/>
          </p:cNvSpPr>
          <p:nvPr>
            <p:ph type="sldNum" sz="quarter" idx="12"/>
          </p:nvPr>
        </p:nvSpPr>
        <p:spPr/>
        <p:txBody>
          <a:bodyPr/>
          <a:lstStyle/>
          <a:p>
            <a:fld id="{AFC42EC7-9AA1-474C-A1A0-BF9A0C7CA7D3}" type="slidenum">
              <a:rPr lang="en-US" smtClean="0"/>
              <a:t>‹#›</a:t>
            </a:fld>
            <a:endParaRPr lang="en-US"/>
          </a:p>
        </p:txBody>
      </p:sp>
    </p:spTree>
    <p:extLst>
      <p:ext uri="{BB962C8B-B14F-4D97-AF65-F5344CB8AC3E}">
        <p14:creationId xmlns:p14="http://schemas.microsoft.com/office/powerpoint/2010/main" val="596692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580D6-A087-5046-9A96-770A6E0F53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1CBB60-749F-2B47-80A3-14481EE4F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CB0021A-2C7C-7F4F-A6A3-2E3412310040}"/>
              </a:ext>
            </a:extLst>
          </p:cNvPr>
          <p:cNvSpPr>
            <a:spLocks noGrp="1"/>
          </p:cNvSpPr>
          <p:nvPr>
            <p:ph type="dt" sz="half" idx="10"/>
          </p:nvPr>
        </p:nvSpPr>
        <p:spPr/>
        <p:txBody>
          <a:bodyPr/>
          <a:lstStyle/>
          <a:p>
            <a:fld id="{005F8D88-6877-104B-B972-AD21170830CE}" type="datetimeFigureOut">
              <a:rPr lang="en-US" smtClean="0"/>
              <a:t>3/26/22</a:t>
            </a:fld>
            <a:endParaRPr lang="en-US"/>
          </a:p>
        </p:txBody>
      </p:sp>
      <p:sp>
        <p:nvSpPr>
          <p:cNvPr id="5" name="Footer Placeholder 4">
            <a:extLst>
              <a:ext uri="{FF2B5EF4-FFF2-40B4-BE49-F238E27FC236}">
                <a16:creationId xmlns:a16="http://schemas.microsoft.com/office/drawing/2014/main" id="{28B562FD-A401-B842-A5C8-81DA9F4687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835AF7-59B3-DA42-84D3-3BC68EE1B050}"/>
              </a:ext>
            </a:extLst>
          </p:cNvPr>
          <p:cNvSpPr>
            <a:spLocks noGrp="1"/>
          </p:cNvSpPr>
          <p:nvPr>
            <p:ph type="sldNum" sz="quarter" idx="12"/>
          </p:nvPr>
        </p:nvSpPr>
        <p:spPr/>
        <p:txBody>
          <a:bodyPr/>
          <a:lstStyle/>
          <a:p>
            <a:fld id="{AFC42EC7-9AA1-474C-A1A0-BF9A0C7CA7D3}" type="slidenum">
              <a:rPr lang="en-US" smtClean="0"/>
              <a:t>‹#›</a:t>
            </a:fld>
            <a:endParaRPr lang="en-US"/>
          </a:p>
        </p:txBody>
      </p:sp>
    </p:spTree>
    <p:extLst>
      <p:ext uri="{BB962C8B-B14F-4D97-AF65-F5344CB8AC3E}">
        <p14:creationId xmlns:p14="http://schemas.microsoft.com/office/powerpoint/2010/main" val="4186136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F137-E222-4145-A87B-EBAFDDFA64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14A885-82FF-064A-AF01-CAD6E5D0765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0ED292-88D7-CC45-AB74-B783042843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A25484-9D54-3B45-8754-024AB263D20E}"/>
              </a:ext>
            </a:extLst>
          </p:cNvPr>
          <p:cNvSpPr>
            <a:spLocks noGrp="1"/>
          </p:cNvSpPr>
          <p:nvPr>
            <p:ph type="dt" sz="half" idx="10"/>
          </p:nvPr>
        </p:nvSpPr>
        <p:spPr/>
        <p:txBody>
          <a:bodyPr/>
          <a:lstStyle/>
          <a:p>
            <a:fld id="{005F8D88-6877-104B-B972-AD21170830CE}" type="datetimeFigureOut">
              <a:rPr lang="en-US" smtClean="0"/>
              <a:t>3/26/22</a:t>
            </a:fld>
            <a:endParaRPr lang="en-US"/>
          </a:p>
        </p:txBody>
      </p:sp>
      <p:sp>
        <p:nvSpPr>
          <p:cNvPr id="6" name="Footer Placeholder 5">
            <a:extLst>
              <a:ext uri="{FF2B5EF4-FFF2-40B4-BE49-F238E27FC236}">
                <a16:creationId xmlns:a16="http://schemas.microsoft.com/office/drawing/2014/main" id="{A218A5C7-45F3-0B4A-A776-4427E47074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9276AE-0D99-0D41-95D7-4BD28BC7AE48}"/>
              </a:ext>
            </a:extLst>
          </p:cNvPr>
          <p:cNvSpPr>
            <a:spLocks noGrp="1"/>
          </p:cNvSpPr>
          <p:nvPr>
            <p:ph type="sldNum" sz="quarter" idx="12"/>
          </p:nvPr>
        </p:nvSpPr>
        <p:spPr/>
        <p:txBody>
          <a:bodyPr/>
          <a:lstStyle/>
          <a:p>
            <a:fld id="{AFC42EC7-9AA1-474C-A1A0-BF9A0C7CA7D3}" type="slidenum">
              <a:rPr lang="en-US" smtClean="0"/>
              <a:t>‹#›</a:t>
            </a:fld>
            <a:endParaRPr lang="en-US"/>
          </a:p>
        </p:txBody>
      </p:sp>
    </p:spTree>
    <p:extLst>
      <p:ext uri="{BB962C8B-B14F-4D97-AF65-F5344CB8AC3E}">
        <p14:creationId xmlns:p14="http://schemas.microsoft.com/office/powerpoint/2010/main" val="400558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8FBB1-7877-9640-A880-D558119081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22ED26-CCD7-7F4E-A86A-509BFC34F9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1FEC63-F397-F142-BB27-54F154824BE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DF69C2-5385-5640-BB4F-26F80AF42A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821182-95B5-984C-B9A2-2B3CC8ED1D9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32B478-ADBB-9149-A9C9-C80195020C46}"/>
              </a:ext>
            </a:extLst>
          </p:cNvPr>
          <p:cNvSpPr>
            <a:spLocks noGrp="1"/>
          </p:cNvSpPr>
          <p:nvPr>
            <p:ph type="dt" sz="half" idx="10"/>
          </p:nvPr>
        </p:nvSpPr>
        <p:spPr/>
        <p:txBody>
          <a:bodyPr/>
          <a:lstStyle/>
          <a:p>
            <a:fld id="{005F8D88-6877-104B-B972-AD21170830CE}" type="datetimeFigureOut">
              <a:rPr lang="en-US" smtClean="0"/>
              <a:t>3/26/22</a:t>
            </a:fld>
            <a:endParaRPr lang="en-US"/>
          </a:p>
        </p:txBody>
      </p:sp>
      <p:sp>
        <p:nvSpPr>
          <p:cNvPr id="8" name="Footer Placeholder 7">
            <a:extLst>
              <a:ext uri="{FF2B5EF4-FFF2-40B4-BE49-F238E27FC236}">
                <a16:creationId xmlns:a16="http://schemas.microsoft.com/office/drawing/2014/main" id="{C79BA99B-9AFA-1741-B093-1E9B4E6630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9D3E31-E42F-C24E-9177-72FF881DB99E}"/>
              </a:ext>
            </a:extLst>
          </p:cNvPr>
          <p:cNvSpPr>
            <a:spLocks noGrp="1"/>
          </p:cNvSpPr>
          <p:nvPr>
            <p:ph type="sldNum" sz="quarter" idx="12"/>
          </p:nvPr>
        </p:nvSpPr>
        <p:spPr/>
        <p:txBody>
          <a:bodyPr/>
          <a:lstStyle/>
          <a:p>
            <a:fld id="{AFC42EC7-9AA1-474C-A1A0-BF9A0C7CA7D3}" type="slidenum">
              <a:rPr lang="en-US" smtClean="0"/>
              <a:t>‹#›</a:t>
            </a:fld>
            <a:endParaRPr lang="en-US"/>
          </a:p>
        </p:txBody>
      </p:sp>
    </p:spTree>
    <p:extLst>
      <p:ext uri="{BB962C8B-B14F-4D97-AF65-F5344CB8AC3E}">
        <p14:creationId xmlns:p14="http://schemas.microsoft.com/office/powerpoint/2010/main" val="399369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5D0C3-6FE8-0344-AE0A-844E92D21D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FCE69E-4592-184D-87F4-6350D5A131E1}"/>
              </a:ext>
            </a:extLst>
          </p:cNvPr>
          <p:cNvSpPr>
            <a:spLocks noGrp="1"/>
          </p:cNvSpPr>
          <p:nvPr>
            <p:ph type="dt" sz="half" idx="10"/>
          </p:nvPr>
        </p:nvSpPr>
        <p:spPr/>
        <p:txBody>
          <a:bodyPr/>
          <a:lstStyle/>
          <a:p>
            <a:fld id="{005F8D88-6877-104B-B972-AD21170830CE}" type="datetimeFigureOut">
              <a:rPr lang="en-US" smtClean="0"/>
              <a:t>3/26/22</a:t>
            </a:fld>
            <a:endParaRPr lang="en-US"/>
          </a:p>
        </p:txBody>
      </p:sp>
      <p:sp>
        <p:nvSpPr>
          <p:cNvPr id="4" name="Footer Placeholder 3">
            <a:extLst>
              <a:ext uri="{FF2B5EF4-FFF2-40B4-BE49-F238E27FC236}">
                <a16:creationId xmlns:a16="http://schemas.microsoft.com/office/drawing/2014/main" id="{648862D4-3E43-9544-962D-15F3F6B840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C10ADD-62CF-CB4F-B885-130964DB1D3A}"/>
              </a:ext>
            </a:extLst>
          </p:cNvPr>
          <p:cNvSpPr>
            <a:spLocks noGrp="1"/>
          </p:cNvSpPr>
          <p:nvPr>
            <p:ph type="sldNum" sz="quarter" idx="12"/>
          </p:nvPr>
        </p:nvSpPr>
        <p:spPr/>
        <p:txBody>
          <a:bodyPr/>
          <a:lstStyle/>
          <a:p>
            <a:fld id="{AFC42EC7-9AA1-474C-A1A0-BF9A0C7CA7D3}" type="slidenum">
              <a:rPr lang="en-US" smtClean="0"/>
              <a:t>‹#›</a:t>
            </a:fld>
            <a:endParaRPr lang="en-US"/>
          </a:p>
        </p:txBody>
      </p:sp>
    </p:spTree>
    <p:extLst>
      <p:ext uri="{BB962C8B-B14F-4D97-AF65-F5344CB8AC3E}">
        <p14:creationId xmlns:p14="http://schemas.microsoft.com/office/powerpoint/2010/main" val="366014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2B25A-8B39-354E-971A-C41EC488CA39}"/>
              </a:ext>
            </a:extLst>
          </p:cNvPr>
          <p:cNvSpPr>
            <a:spLocks noGrp="1"/>
          </p:cNvSpPr>
          <p:nvPr>
            <p:ph type="dt" sz="half" idx="10"/>
          </p:nvPr>
        </p:nvSpPr>
        <p:spPr/>
        <p:txBody>
          <a:bodyPr/>
          <a:lstStyle/>
          <a:p>
            <a:fld id="{005F8D88-6877-104B-B972-AD21170830CE}" type="datetimeFigureOut">
              <a:rPr lang="en-US" smtClean="0"/>
              <a:t>3/26/22</a:t>
            </a:fld>
            <a:endParaRPr lang="en-US"/>
          </a:p>
        </p:txBody>
      </p:sp>
      <p:sp>
        <p:nvSpPr>
          <p:cNvPr id="3" name="Footer Placeholder 2">
            <a:extLst>
              <a:ext uri="{FF2B5EF4-FFF2-40B4-BE49-F238E27FC236}">
                <a16:creationId xmlns:a16="http://schemas.microsoft.com/office/drawing/2014/main" id="{BC6A1BCB-DBAE-6349-BFB8-B473EA7FB3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390C96-F667-894D-857D-F1B9ACCE6E3B}"/>
              </a:ext>
            </a:extLst>
          </p:cNvPr>
          <p:cNvSpPr>
            <a:spLocks noGrp="1"/>
          </p:cNvSpPr>
          <p:nvPr>
            <p:ph type="sldNum" sz="quarter" idx="12"/>
          </p:nvPr>
        </p:nvSpPr>
        <p:spPr/>
        <p:txBody>
          <a:bodyPr/>
          <a:lstStyle/>
          <a:p>
            <a:fld id="{AFC42EC7-9AA1-474C-A1A0-BF9A0C7CA7D3}" type="slidenum">
              <a:rPr lang="en-US" smtClean="0"/>
              <a:t>‹#›</a:t>
            </a:fld>
            <a:endParaRPr lang="en-US"/>
          </a:p>
        </p:txBody>
      </p:sp>
    </p:spTree>
    <p:extLst>
      <p:ext uri="{BB962C8B-B14F-4D97-AF65-F5344CB8AC3E}">
        <p14:creationId xmlns:p14="http://schemas.microsoft.com/office/powerpoint/2010/main" val="255649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D882A-2C98-344C-99F2-AAAF4ABC27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599B0A-3560-6646-A2BD-2E9B32662D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8E5AC6-07AD-BD44-8413-ED32A6089C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5BF3AD-2A16-2541-9859-5192AD45B26E}"/>
              </a:ext>
            </a:extLst>
          </p:cNvPr>
          <p:cNvSpPr>
            <a:spLocks noGrp="1"/>
          </p:cNvSpPr>
          <p:nvPr>
            <p:ph type="dt" sz="half" idx="10"/>
          </p:nvPr>
        </p:nvSpPr>
        <p:spPr/>
        <p:txBody>
          <a:bodyPr/>
          <a:lstStyle/>
          <a:p>
            <a:fld id="{005F8D88-6877-104B-B972-AD21170830CE}" type="datetimeFigureOut">
              <a:rPr lang="en-US" smtClean="0"/>
              <a:t>3/26/22</a:t>
            </a:fld>
            <a:endParaRPr lang="en-US"/>
          </a:p>
        </p:txBody>
      </p:sp>
      <p:sp>
        <p:nvSpPr>
          <p:cNvPr id="6" name="Footer Placeholder 5">
            <a:extLst>
              <a:ext uri="{FF2B5EF4-FFF2-40B4-BE49-F238E27FC236}">
                <a16:creationId xmlns:a16="http://schemas.microsoft.com/office/drawing/2014/main" id="{60481B28-98F3-DD42-BA76-EF738BBDA2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B94F1B-910D-8A4A-BB50-82ED11874EDC}"/>
              </a:ext>
            </a:extLst>
          </p:cNvPr>
          <p:cNvSpPr>
            <a:spLocks noGrp="1"/>
          </p:cNvSpPr>
          <p:nvPr>
            <p:ph type="sldNum" sz="quarter" idx="12"/>
          </p:nvPr>
        </p:nvSpPr>
        <p:spPr/>
        <p:txBody>
          <a:bodyPr/>
          <a:lstStyle/>
          <a:p>
            <a:fld id="{AFC42EC7-9AA1-474C-A1A0-BF9A0C7CA7D3}" type="slidenum">
              <a:rPr lang="en-US" smtClean="0"/>
              <a:t>‹#›</a:t>
            </a:fld>
            <a:endParaRPr lang="en-US"/>
          </a:p>
        </p:txBody>
      </p:sp>
    </p:spTree>
    <p:extLst>
      <p:ext uri="{BB962C8B-B14F-4D97-AF65-F5344CB8AC3E}">
        <p14:creationId xmlns:p14="http://schemas.microsoft.com/office/powerpoint/2010/main" val="22566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872D1-B1C8-E546-9EAE-9AF3E6A574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42FEBC-4297-8341-B537-E8812ABF94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714B35-55F1-C149-83B2-DF8DF86205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557B5D-E11D-EC41-9C10-DBFFFC630451}"/>
              </a:ext>
            </a:extLst>
          </p:cNvPr>
          <p:cNvSpPr>
            <a:spLocks noGrp="1"/>
          </p:cNvSpPr>
          <p:nvPr>
            <p:ph type="dt" sz="half" idx="10"/>
          </p:nvPr>
        </p:nvSpPr>
        <p:spPr/>
        <p:txBody>
          <a:bodyPr/>
          <a:lstStyle/>
          <a:p>
            <a:fld id="{005F8D88-6877-104B-B972-AD21170830CE}" type="datetimeFigureOut">
              <a:rPr lang="en-US" smtClean="0"/>
              <a:t>3/26/22</a:t>
            </a:fld>
            <a:endParaRPr lang="en-US"/>
          </a:p>
        </p:txBody>
      </p:sp>
      <p:sp>
        <p:nvSpPr>
          <p:cNvPr id="6" name="Footer Placeholder 5">
            <a:extLst>
              <a:ext uri="{FF2B5EF4-FFF2-40B4-BE49-F238E27FC236}">
                <a16:creationId xmlns:a16="http://schemas.microsoft.com/office/drawing/2014/main" id="{D8E873E7-CA1D-A342-B5AE-3DB0FC1402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0FB94F-D924-2640-B14E-AEDDA70E6D69}"/>
              </a:ext>
            </a:extLst>
          </p:cNvPr>
          <p:cNvSpPr>
            <a:spLocks noGrp="1"/>
          </p:cNvSpPr>
          <p:nvPr>
            <p:ph type="sldNum" sz="quarter" idx="12"/>
          </p:nvPr>
        </p:nvSpPr>
        <p:spPr/>
        <p:txBody>
          <a:bodyPr/>
          <a:lstStyle/>
          <a:p>
            <a:fld id="{AFC42EC7-9AA1-474C-A1A0-BF9A0C7CA7D3}" type="slidenum">
              <a:rPr lang="en-US" smtClean="0"/>
              <a:t>‹#›</a:t>
            </a:fld>
            <a:endParaRPr lang="en-US"/>
          </a:p>
        </p:txBody>
      </p:sp>
    </p:spTree>
    <p:extLst>
      <p:ext uri="{BB962C8B-B14F-4D97-AF65-F5344CB8AC3E}">
        <p14:creationId xmlns:p14="http://schemas.microsoft.com/office/powerpoint/2010/main" val="2595936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16F4E0-7E07-6847-93F3-8235916DE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6437FE-89B3-B54E-A815-209FCFC0A2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272B33-1202-494E-BB67-3F7C1A2B07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5F8D88-6877-104B-B972-AD21170830CE}" type="datetimeFigureOut">
              <a:rPr lang="en-US" smtClean="0"/>
              <a:t>3/26/22</a:t>
            </a:fld>
            <a:endParaRPr lang="en-US"/>
          </a:p>
        </p:txBody>
      </p:sp>
      <p:sp>
        <p:nvSpPr>
          <p:cNvPr id="5" name="Footer Placeholder 4">
            <a:extLst>
              <a:ext uri="{FF2B5EF4-FFF2-40B4-BE49-F238E27FC236}">
                <a16:creationId xmlns:a16="http://schemas.microsoft.com/office/drawing/2014/main" id="{CA370BB2-554A-8B4D-B2F8-57F9708FDF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ECD7D1-063D-8F4E-AA3E-B021A23E04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42EC7-9AA1-474C-A1A0-BF9A0C7CA7D3}" type="slidenum">
              <a:rPr lang="en-US" smtClean="0"/>
              <a:t>‹#›</a:t>
            </a:fld>
            <a:endParaRPr lang="en-US"/>
          </a:p>
        </p:txBody>
      </p:sp>
    </p:spTree>
    <p:extLst>
      <p:ext uri="{BB962C8B-B14F-4D97-AF65-F5344CB8AC3E}">
        <p14:creationId xmlns:p14="http://schemas.microsoft.com/office/powerpoint/2010/main" val="3635732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ds.ca.gov/rc/rclist.cfm" TargetMode="External"/><Relationship Id="rId2" Type="http://schemas.openxmlformats.org/officeDocument/2006/relationships/hyperlink" Target="http://www.dds.ca.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cl.gov/programs/AIDD/DDA_BOR_ACT_2000/p2_tI_subtitleA.aspx" TargetMode="External"/><Relationship Id="rId2" Type="http://schemas.openxmlformats.org/officeDocument/2006/relationships/hyperlink" Target="https://scdd.ca.gov/" TargetMode="External"/><Relationship Id="rId1" Type="http://schemas.openxmlformats.org/officeDocument/2006/relationships/slideLayout" Target="../slideLayouts/slideLayout2.xml"/><Relationship Id="rId6" Type="http://schemas.openxmlformats.org/officeDocument/2006/relationships/hyperlink" Target="http://www.acl.gov/programs/aidd/index.aspx" TargetMode="External"/><Relationship Id="rId5" Type="http://schemas.openxmlformats.org/officeDocument/2006/relationships/hyperlink" Target="https://scdd.ca.gov/stateplan/" TargetMode="External"/><Relationship Id="rId4" Type="http://schemas.openxmlformats.org/officeDocument/2006/relationships/hyperlink" Target="http://www.leginfo.ca.gov/cgi-bin/displaycode?section=wic&amp;group=04001-05000&amp;file=4520-452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vilc.org/index.php/about-us/histo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law.justia.com/california/codes/edc/56190-56194.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leginfo.legislature.ca.gov/faces/codes_displayText.xhtml?lawCode=EDC&amp;division=4.&amp;title=2.&amp;part=30.&amp;chapter=4.7.&amp;articl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cde.ca.gov/sp/se/as/osepltr022011.asp" TargetMode="External"/><Relationship Id="rId3" Type="http://schemas.openxmlformats.org/officeDocument/2006/relationships/hyperlink" Target="https://www.cde.ca.gov/sp/se/qa/pseng.asp" TargetMode="External"/><Relationship Id="rId7" Type="http://schemas.openxmlformats.org/officeDocument/2006/relationships/hyperlink" Target="https://www.cde.ca.gov/sp/se/as/acse.asp" TargetMode="External"/><Relationship Id="rId2" Type="http://schemas.openxmlformats.org/officeDocument/2006/relationships/hyperlink" Target="https://www.cde.ca.gov/sp/se/qa/pssummary.asp" TargetMode="External"/><Relationship Id="rId1" Type="http://schemas.openxmlformats.org/officeDocument/2006/relationships/slideLayout" Target="../slideLayouts/slideLayout2.xml"/><Relationship Id="rId6" Type="http://schemas.openxmlformats.org/officeDocument/2006/relationships/hyperlink" Target="https://www.cde.ca.gov/sp/se/ds/leadatarpts.asp" TargetMode="External"/><Relationship Id="rId5" Type="http://schemas.openxmlformats.org/officeDocument/2006/relationships/hyperlink" Target="https://www.cde.ca.gov/fg/aa/se/index.asp" TargetMode="External"/><Relationship Id="rId4" Type="http://schemas.openxmlformats.org/officeDocument/2006/relationships/hyperlink" Target="https://www.cde.ca.gov/sp/se/as/leagrnts.as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ectacenter.org/partc/partc.as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dds.ca.gov/EarlyStart/ICCOverview.cf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ecfr.gov/cgi-bin/text-idx?tpl=/ecfrbrowse/Title34/34cfr303_main_02.tpl" TargetMode="External"/><Relationship Id="rId2" Type="http://schemas.openxmlformats.org/officeDocument/2006/relationships/hyperlink" Target="http://idea.ed.gov/part-c/search/new.html" TargetMode="External"/><Relationship Id="rId1" Type="http://schemas.openxmlformats.org/officeDocument/2006/relationships/slideLayout" Target="../slideLayouts/slideLayout2.xml"/><Relationship Id="rId4" Type="http://schemas.openxmlformats.org/officeDocument/2006/relationships/hyperlink" Target="http://ectacenter.org/partc/partc.asp"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ecfr.gov/cgi-bin/text-idx?tpl=/ecfrbrowse/Title34/34cfr303_main_02.tpl" TargetMode="External"/><Relationship Id="rId2" Type="http://schemas.openxmlformats.org/officeDocument/2006/relationships/hyperlink" Target="https://govt.westlaw.com/calregs/Browse/Home/California/CaliforniaCodeofRegulations?guid=I4C28C8F0D60711DE88AEDDE29ED1DC0A&amp;originationContext=documenttoc&amp;transitionType=Default&amp;contextData=(sc.Default)%20"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jessica.dailey-keithline@dds.ca.gov" TargetMode="External"/><Relationship Id="rId2" Type="http://schemas.openxmlformats.org/officeDocument/2006/relationships/hyperlink" Target="https://www.dds.ca.gov/EarlyStart/ICCOverview.cf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nacdd.org/about/"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gpo.gov/fdsys/pkg/USCODE-2011-title20/html/USCODE-2011-title20-chap33.htm" TargetMode="External"/><Relationship Id="rId2" Type="http://schemas.openxmlformats.org/officeDocument/2006/relationships/hyperlink" Target="https://www.gpo.gov/fdsys/pkg/USCODE-2010-title20/pdf/USCODE-2010-title20-chap33-subchapI.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atepathauxiliary.org/history/"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mhsoac.ca.gov/act"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dhcs.ca.gov/services/Pages/MentalHealthPrograms-Svcs.aspx" TargetMode="External"/><Relationship Id="rId2" Type="http://schemas.openxmlformats.org/officeDocument/2006/relationships/hyperlink" Target="http://www.dhcs.ca.gov/services/MH/Pages/default.aspx" TargetMode="External"/><Relationship Id="rId1" Type="http://schemas.openxmlformats.org/officeDocument/2006/relationships/slideLayout" Target="../slideLayouts/slideLayout2.xml"/><Relationship Id="rId4" Type="http://schemas.openxmlformats.org/officeDocument/2006/relationships/hyperlink" Target="http://www.dhcs.ca.gov/services/Pages/default.asp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leginfo.legislature.ca.gov/FACES/CODES_DISPLAYSECTION.XHTML?LAWCODE=WIC&amp;SECTIONNUM=4512" TargetMode="External"/><Relationship Id="rId2" Type="http://schemas.openxmlformats.org/officeDocument/2006/relationships/hyperlink" Target="http://www.frcnca.org/"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dhcs.ca.gov/services/ccs/Pages/CCSWholeChildModel.asp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law.cornell.edu/uscode/text/20/1471" TargetMode="External"/><Relationship Id="rId2" Type="http://schemas.openxmlformats.org/officeDocument/2006/relationships/hyperlink" Target="https://www.cde.ca.gov/sp/se/qa/caprntorg.asp" TargetMode="External"/><Relationship Id="rId1" Type="http://schemas.openxmlformats.org/officeDocument/2006/relationships/slideLayout" Target="../slideLayouts/slideLayout2.xml"/><Relationship Id="rId4" Type="http://schemas.openxmlformats.org/officeDocument/2006/relationships/hyperlink" Target="https://www.parentcenterhub.org/find-your-center/"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www.php.com/special-education"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law.cornell.edu/uscode/text/20/1472"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parentcenterhub.org/find-your-cen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calfedc.org/"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disabilityrightsca.org/who-we-are"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familyvoicesofca.org/about/about-fvc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D5767-FBDA-A749-BF0C-E392375E6A9E}"/>
              </a:ext>
            </a:extLst>
          </p:cNvPr>
          <p:cNvSpPr>
            <a:spLocks noGrp="1"/>
          </p:cNvSpPr>
          <p:nvPr>
            <p:ph type="ctrTitle"/>
          </p:nvPr>
        </p:nvSpPr>
        <p:spPr>
          <a:xfrm>
            <a:off x="1524000" y="1122363"/>
            <a:ext cx="9144000" cy="1561196"/>
          </a:xfrm>
        </p:spPr>
        <p:txBody>
          <a:bodyPr>
            <a:normAutofit/>
          </a:bodyPr>
          <a:lstStyle/>
          <a:p>
            <a:r>
              <a:rPr lang="en-US" sz="6600" dirty="0"/>
              <a:t>Disability Rights History</a:t>
            </a:r>
          </a:p>
        </p:txBody>
      </p:sp>
      <p:sp>
        <p:nvSpPr>
          <p:cNvPr id="3" name="Subtitle 2">
            <a:extLst>
              <a:ext uri="{FF2B5EF4-FFF2-40B4-BE49-F238E27FC236}">
                <a16:creationId xmlns:a16="http://schemas.microsoft.com/office/drawing/2014/main" id="{F19A419E-F65A-0F48-B512-3096F322DE33}"/>
              </a:ext>
            </a:extLst>
          </p:cNvPr>
          <p:cNvSpPr>
            <a:spLocks noGrp="1"/>
          </p:cNvSpPr>
          <p:nvPr>
            <p:ph type="subTitle" idx="1"/>
          </p:nvPr>
        </p:nvSpPr>
        <p:spPr>
          <a:xfrm>
            <a:off x="1524000" y="2921813"/>
            <a:ext cx="9144000" cy="2211295"/>
          </a:xfrm>
        </p:spPr>
        <p:txBody>
          <a:bodyPr>
            <a:normAutofit lnSpcReduction="10000"/>
          </a:bodyPr>
          <a:lstStyle/>
          <a:p>
            <a:r>
              <a:rPr lang="en-US" sz="3300" dirty="0"/>
              <a:t>A Summary</a:t>
            </a:r>
          </a:p>
          <a:p>
            <a:endParaRPr lang="en-US" dirty="0"/>
          </a:p>
          <a:p>
            <a:endParaRPr lang="en-US" dirty="0"/>
          </a:p>
          <a:p>
            <a:r>
              <a:rPr lang="en-US" sz="1900" dirty="0"/>
              <a:t>by </a:t>
            </a:r>
            <a:r>
              <a:rPr lang="en-US" sz="1900" i="1" dirty="0"/>
              <a:t>Chelsea </a:t>
            </a:r>
            <a:r>
              <a:rPr lang="en-US" sz="1900" i="1" dirty="0" err="1"/>
              <a:t>Bonini</a:t>
            </a:r>
            <a:r>
              <a:rPr lang="en-US" sz="1900" dirty="0"/>
              <a:t>, </a:t>
            </a:r>
            <a:r>
              <a:rPr lang="en-US" sz="1900" i="1" dirty="0"/>
              <a:t>Founder of Not Without Us</a:t>
            </a:r>
          </a:p>
          <a:p>
            <a:r>
              <a:rPr lang="en-US" sz="1900" i="1" dirty="0"/>
              <a:t>a 501(c)(4)nonprofit mutual benefit corporation</a:t>
            </a:r>
          </a:p>
        </p:txBody>
      </p:sp>
      <p:pic>
        <p:nvPicPr>
          <p:cNvPr id="5" name="Picture 4">
            <a:extLst>
              <a:ext uri="{FF2B5EF4-FFF2-40B4-BE49-F238E27FC236}">
                <a16:creationId xmlns:a16="http://schemas.microsoft.com/office/drawing/2014/main" id="{63F3CAAC-9C0C-E74F-986C-12EB781824C4}"/>
              </a:ext>
            </a:extLst>
          </p:cNvPr>
          <p:cNvPicPr>
            <a:picLocks noChangeAspect="1"/>
          </p:cNvPicPr>
          <p:nvPr/>
        </p:nvPicPr>
        <p:blipFill>
          <a:blip r:embed="rId2"/>
          <a:stretch>
            <a:fillRect/>
          </a:stretch>
        </p:blipFill>
        <p:spPr>
          <a:xfrm>
            <a:off x="5415242" y="5032456"/>
            <a:ext cx="1367695" cy="1378136"/>
          </a:xfrm>
          <a:prstGeom prst="rect">
            <a:avLst/>
          </a:prstGeom>
        </p:spPr>
      </p:pic>
    </p:spTree>
    <p:extLst>
      <p:ext uri="{BB962C8B-B14F-4D97-AF65-F5344CB8AC3E}">
        <p14:creationId xmlns:p14="http://schemas.microsoft.com/office/powerpoint/2010/main" val="1209021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EF3F9-B233-A949-8173-C9238AAB4874}"/>
              </a:ext>
            </a:extLst>
          </p:cNvPr>
          <p:cNvSpPr>
            <a:spLocks noGrp="1"/>
          </p:cNvSpPr>
          <p:nvPr>
            <p:ph type="title"/>
          </p:nvPr>
        </p:nvSpPr>
        <p:spPr/>
        <p:txBody>
          <a:bodyPr/>
          <a:lstStyle/>
          <a:p>
            <a:r>
              <a:rPr lang="en-US" b="1" dirty="0"/>
              <a:t>1968</a:t>
            </a:r>
          </a:p>
        </p:txBody>
      </p:sp>
      <p:sp>
        <p:nvSpPr>
          <p:cNvPr id="3" name="Content Placeholder 2">
            <a:extLst>
              <a:ext uri="{FF2B5EF4-FFF2-40B4-BE49-F238E27FC236}">
                <a16:creationId xmlns:a16="http://schemas.microsoft.com/office/drawing/2014/main" id="{90DF14A0-6E1D-7843-A6CE-E5A739E89C02}"/>
              </a:ext>
            </a:extLst>
          </p:cNvPr>
          <p:cNvSpPr>
            <a:spLocks noGrp="1"/>
          </p:cNvSpPr>
          <p:nvPr>
            <p:ph idx="1"/>
          </p:nvPr>
        </p:nvSpPr>
        <p:spPr/>
        <p:txBody>
          <a:bodyPr/>
          <a:lstStyle/>
          <a:p>
            <a:r>
              <a:rPr lang="en-US" dirty="0"/>
              <a:t>An Assembly study reviewing the effectiveness of the pilot regional center program presented a “Proposal to Reorganize California’s Fragmented System of Services to the Mentally Retarded.” The report concluded the pilot regional centers were successful and should be expanded statewide. </a:t>
            </a:r>
          </a:p>
        </p:txBody>
      </p:sp>
    </p:spTree>
    <p:extLst>
      <p:ext uri="{BB962C8B-B14F-4D97-AF65-F5344CB8AC3E}">
        <p14:creationId xmlns:p14="http://schemas.microsoft.com/office/powerpoint/2010/main" val="2277433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AB08D-FBEB-1849-AFD2-595631D41BC9}"/>
              </a:ext>
            </a:extLst>
          </p:cNvPr>
          <p:cNvSpPr>
            <a:spLocks noGrp="1"/>
          </p:cNvSpPr>
          <p:nvPr>
            <p:ph type="title"/>
          </p:nvPr>
        </p:nvSpPr>
        <p:spPr/>
        <p:txBody>
          <a:bodyPr>
            <a:normAutofit/>
          </a:bodyPr>
          <a:lstStyle/>
          <a:p>
            <a:r>
              <a:rPr lang="en-US" b="1" dirty="0"/>
              <a:t>1969 – The </a:t>
            </a:r>
            <a:r>
              <a:rPr lang="en-US" b="1" dirty="0" err="1"/>
              <a:t>Lanterman</a:t>
            </a:r>
            <a:r>
              <a:rPr lang="en-US" b="1" dirty="0"/>
              <a:t> Act</a:t>
            </a:r>
          </a:p>
        </p:txBody>
      </p:sp>
      <p:sp>
        <p:nvSpPr>
          <p:cNvPr id="3" name="Content Placeholder 2">
            <a:extLst>
              <a:ext uri="{FF2B5EF4-FFF2-40B4-BE49-F238E27FC236}">
                <a16:creationId xmlns:a16="http://schemas.microsoft.com/office/drawing/2014/main" id="{798AB93E-EA18-4D43-A6C3-6ADD6066175F}"/>
              </a:ext>
            </a:extLst>
          </p:cNvPr>
          <p:cNvSpPr>
            <a:spLocks noGrp="1"/>
          </p:cNvSpPr>
          <p:nvPr>
            <p:ph idx="1"/>
          </p:nvPr>
        </p:nvSpPr>
        <p:spPr/>
        <p:txBody>
          <a:bodyPr>
            <a:normAutofit fontScale="92500" lnSpcReduction="20000"/>
          </a:bodyPr>
          <a:lstStyle/>
          <a:p>
            <a:r>
              <a:rPr lang="en-US" dirty="0"/>
              <a:t>Assemblyman Frank D. </a:t>
            </a:r>
            <a:r>
              <a:rPr lang="en-US" dirty="0" err="1"/>
              <a:t>Lanterman</a:t>
            </a:r>
            <a:r>
              <a:rPr lang="en-US" dirty="0"/>
              <a:t> introduced AB 225 to extend the regional center network of services throughout the State of California</a:t>
            </a:r>
          </a:p>
          <a:p>
            <a:r>
              <a:rPr lang="en-US" dirty="0"/>
              <a:t>On September 4, 1969, Governor Ronald Reagan signed the </a:t>
            </a:r>
            <a:r>
              <a:rPr lang="en-US" dirty="0" err="1"/>
              <a:t>Lanterman</a:t>
            </a:r>
            <a:r>
              <a:rPr lang="en-US" dirty="0"/>
              <a:t> Act into law. He stated, “California is currently preparing to implement the </a:t>
            </a:r>
            <a:r>
              <a:rPr lang="en-US" dirty="0" err="1"/>
              <a:t>Lanterman</a:t>
            </a:r>
            <a:r>
              <a:rPr lang="en-US" dirty="0"/>
              <a:t> Mental Retardation Services Act. That progressive legislation provides us with a dynamic framework on which we shall build a comprehensive system to assure that the mentally retarded develop to the fullest extent of which they are capable….” One year after the Governor left office there were 21 regional centers, one for every million citizens, just as Frank </a:t>
            </a:r>
            <a:r>
              <a:rPr lang="en-US" dirty="0" err="1"/>
              <a:t>Lanterman</a:t>
            </a:r>
            <a:r>
              <a:rPr lang="en-US" dirty="0"/>
              <a:t> had envisioned.</a:t>
            </a:r>
          </a:p>
          <a:p>
            <a:r>
              <a:rPr lang="en-US" i="1" dirty="0"/>
              <a:t>1974 – </a:t>
            </a:r>
            <a:r>
              <a:rPr lang="en-US" i="1" dirty="0" err="1"/>
              <a:t>Lanterman</a:t>
            </a:r>
            <a:r>
              <a:rPr lang="en-US" i="1" dirty="0"/>
              <a:t> Act Amended</a:t>
            </a:r>
            <a:endParaRPr lang="en-US" dirty="0"/>
          </a:p>
          <a:p>
            <a:r>
              <a:rPr lang="en-US" i="1" dirty="0"/>
              <a:t>1975 - Amendments (P.L. 94-103) </a:t>
            </a:r>
            <a:endParaRPr lang="en-US" dirty="0"/>
          </a:p>
          <a:p>
            <a:pPr lvl="1"/>
            <a:r>
              <a:rPr lang="en-US" dirty="0"/>
              <a:t>Deleted construction authority </a:t>
            </a:r>
          </a:p>
          <a:p>
            <a:endParaRPr lang="en-US" dirty="0"/>
          </a:p>
        </p:txBody>
      </p:sp>
    </p:spTree>
    <p:extLst>
      <p:ext uri="{BB962C8B-B14F-4D97-AF65-F5344CB8AC3E}">
        <p14:creationId xmlns:p14="http://schemas.microsoft.com/office/powerpoint/2010/main" val="3655227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F0C-50E2-2C4F-9D43-60596AAC8867}"/>
              </a:ext>
            </a:extLst>
          </p:cNvPr>
          <p:cNvSpPr>
            <a:spLocks noGrp="1"/>
          </p:cNvSpPr>
          <p:nvPr>
            <p:ph type="title"/>
          </p:nvPr>
        </p:nvSpPr>
        <p:spPr/>
        <p:txBody>
          <a:bodyPr/>
          <a:lstStyle/>
          <a:p>
            <a:r>
              <a:rPr lang="en-US" b="1" dirty="0"/>
              <a:t>CA Regional Centers</a:t>
            </a:r>
          </a:p>
        </p:txBody>
      </p:sp>
      <p:sp>
        <p:nvSpPr>
          <p:cNvPr id="3" name="Content Placeholder 2">
            <a:extLst>
              <a:ext uri="{FF2B5EF4-FFF2-40B4-BE49-F238E27FC236}">
                <a16:creationId xmlns:a16="http://schemas.microsoft.com/office/drawing/2014/main" id="{4325F533-D21F-8941-93AB-FBBC9C0D7D3F}"/>
              </a:ext>
            </a:extLst>
          </p:cNvPr>
          <p:cNvSpPr>
            <a:spLocks noGrp="1"/>
          </p:cNvSpPr>
          <p:nvPr>
            <p:ph idx="1"/>
          </p:nvPr>
        </p:nvSpPr>
        <p:spPr/>
        <p:txBody>
          <a:bodyPr/>
          <a:lstStyle/>
          <a:p>
            <a:pPr marL="0" lvl="0" indent="0" eaLnBrk="0" fontAlgn="base" hangingPunct="0">
              <a:lnSpc>
                <a:spcPct val="100000"/>
              </a:lnSpc>
              <a:spcBef>
                <a:spcPct val="0"/>
              </a:spcBef>
              <a:spcAft>
                <a:spcPct val="0"/>
              </a:spcAft>
              <a:buNone/>
            </a:pPr>
            <a:r>
              <a:rPr lang="en-US" altLang="en-US" dirty="0">
                <a:solidFill>
                  <a:srgbClr val="333333"/>
                </a:solidFill>
                <a:latin typeface="Calibri" panose="020F0502020204030204" pitchFamily="34" charset="0"/>
              </a:rPr>
              <a:t>State Department of Developmental Services (DDS)</a:t>
            </a:r>
            <a:br>
              <a:rPr lang="en-US" altLang="en-US" dirty="0">
                <a:solidFill>
                  <a:srgbClr val="333333"/>
                </a:solidFill>
                <a:latin typeface="Calibri" panose="020F0502020204030204" pitchFamily="34" charset="0"/>
              </a:rPr>
            </a:br>
            <a:r>
              <a:rPr lang="en-US" altLang="en-US" dirty="0">
                <a:solidFill>
                  <a:srgbClr val="333333"/>
                </a:solidFill>
                <a:latin typeface="Calibri" panose="020F0502020204030204" pitchFamily="34" charset="0"/>
              </a:rPr>
              <a:t>P. O. Box 944202</a:t>
            </a:r>
            <a:br>
              <a:rPr lang="en-US" altLang="en-US" dirty="0">
                <a:solidFill>
                  <a:srgbClr val="333333"/>
                </a:solidFill>
                <a:latin typeface="Calibri" panose="020F0502020204030204" pitchFamily="34" charset="0"/>
              </a:rPr>
            </a:br>
            <a:r>
              <a:rPr lang="en-US" altLang="en-US" dirty="0">
                <a:solidFill>
                  <a:srgbClr val="333333"/>
                </a:solidFill>
                <a:latin typeface="Calibri" panose="020F0502020204030204" pitchFamily="34" charset="0"/>
              </a:rPr>
              <a:t>Sacramento, CA 94244-2020</a:t>
            </a:r>
            <a:br>
              <a:rPr lang="en-US" altLang="en-US" dirty="0">
                <a:solidFill>
                  <a:srgbClr val="333333"/>
                </a:solidFill>
                <a:latin typeface="Calibri" panose="020F0502020204030204" pitchFamily="34" charset="0"/>
              </a:rPr>
            </a:br>
            <a:r>
              <a:rPr lang="en-US" altLang="en-US" dirty="0">
                <a:solidFill>
                  <a:srgbClr val="333333"/>
                </a:solidFill>
                <a:latin typeface="Calibri" panose="020F0502020204030204" pitchFamily="34" charset="0"/>
              </a:rPr>
              <a:t>Telephone: 916-654-1690</a:t>
            </a:r>
            <a:br>
              <a:rPr lang="en-US" altLang="en-US" dirty="0">
                <a:solidFill>
                  <a:srgbClr val="333333"/>
                </a:solidFill>
                <a:latin typeface="Calibri" panose="020F0502020204030204" pitchFamily="34" charset="0"/>
              </a:rPr>
            </a:br>
            <a:r>
              <a:rPr lang="en-US" altLang="en-US" dirty="0">
                <a:solidFill>
                  <a:srgbClr val="333333"/>
                </a:solidFill>
                <a:latin typeface="Calibri" panose="020F0502020204030204" pitchFamily="34" charset="0"/>
              </a:rPr>
              <a:t>TTY: 916-654-2054</a:t>
            </a:r>
            <a:br>
              <a:rPr lang="en-US" altLang="en-US" dirty="0">
                <a:solidFill>
                  <a:srgbClr val="333333"/>
                </a:solidFill>
                <a:latin typeface="Calibri" panose="020F0502020204030204" pitchFamily="34" charset="0"/>
              </a:rPr>
            </a:br>
            <a:r>
              <a:rPr lang="en-US" altLang="en-US" dirty="0">
                <a:solidFill>
                  <a:srgbClr val="333333"/>
                </a:solidFill>
                <a:latin typeface="Calibri" panose="020F0502020204030204" pitchFamily="34" charset="0"/>
              </a:rPr>
              <a:t>Website: </a:t>
            </a:r>
            <a:r>
              <a:rPr lang="en-US" altLang="en-US" dirty="0">
                <a:latin typeface="Calibri" panose="020F0502020204030204" pitchFamily="34" charset="0"/>
                <a:hlinkClick r:id="rId2"/>
              </a:rPr>
              <a:t>http://www.dds.ca.gov</a:t>
            </a:r>
            <a:endParaRPr lang="en-US" altLang="en-US" dirty="0">
              <a:latin typeface="Calibri" panose="020F0502020204030204" pitchFamily="34" charset="0"/>
            </a:endParaRPr>
          </a:p>
          <a:p>
            <a:pPr marL="0" lvl="0" indent="0" eaLnBrk="0" fontAlgn="base" hangingPunct="0">
              <a:lnSpc>
                <a:spcPct val="100000"/>
              </a:lnSpc>
              <a:spcBef>
                <a:spcPct val="0"/>
              </a:spcBef>
              <a:spcAft>
                <a:spcPct val="0"/>
              </a:spcAft>
              <a:buNone/>
            </a:pPr>
            <a:r>
              <a:rPr lang="en-US" altLang="en-US" dirty="0">
                <a:solidFill>
                  <a:srgbClr val="333333"/>
                </a:solidFill>
                <a:latin typeface="Calibri" panose="020F0502020204030204" pitchFamily="34" charset="0"/>
                <a:ea typeface="Times New Roman" panose="02020603050405020304" pitchFamily="18" charset="0"/>
                <a:cs typeface="Times New Roman" panose="02020603050405020304" pitchFamily="18" charset="0"/>
              </a:rPr>
              <a:t>DDS maintains a </a:t>
            </a:r>
            <a:r>
              <a:rPr lang="en-US" altLang="en-US" dirty="0">
                <a:latin typeface="Calibri" panose="020F0502020204030204" pitchFamily="34" charset="0"/>
                <a:ea typeface="Times New Roman" panose="02020603050405020304" pitchFamily="18" charset="0"/>
                <a:cs typeface="Times New Roman" panose="02020603050405020304" pitchFamily="18" charset="0"/>
                <a:hlinkClick r:id="rId3"/>
              </a:rPr>
              <a:t>Directory of Regional Centers</a:t>
            </a:r>
            <a:r>
              <a:rPr lang="en-US" altLang="en-US" dirty="0"/>
              <a:t> </a:t>
            </a:r>
            <a:endParaRPr lang="en-US" altLang="en-US" dirty="0">
              <a:latin typeface="Arial" panose="020B0604020202020204" pitchFamily="34" charset="0"/>
            </a:endParaRPr>
          </a:p>
        </p:txBody>
      </p:sp>
    </p:spTree>
    <p:extLst>
      <p:ext uri="{BB962C8B-B14F-4D97-AF65-F5344CB8AC3E}">
        <p14:creationId xmlns:p14="http://schemas.microsoft.com/office/powerpoint/2010/main" val="3912842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0DB3-2D5B-E946-8B3F-AB7637633FFE}"/>
              </a:ext>
            </a:extLst>
          </p:cNvPr>
          <p:cNvSpPr>
            <a:spLocks noGrp="1"/>
          </p:cNvSpPr>
          <p:nvPr>
            <p:ph type="title"/>
          </p:nvPr>
        </p:nvSpPr>
        <p:spPr/>
        <p:txBody>
          <a:bodyPr>
            <a:normAutofit fontScale="90000"/>
          </a:bodyPr>
          <a:lstStyle/>
          <a:p>
            <a:r>
              <a:rPr lang="en-US" b="1" dirty="0"/>
              <a:t>State Council on Developmental Disabilities </a:t>
            </a:r>
            <a:r>
              <a:rPr lang="en-US" b="1" dirty="0">
                <a:hlinkClick r:id="rId2"/>
              </a:rPr>
              <a:t>https://scdd.ca.gov</a:t>
            </a:r>
            <a:br>
              <a:rPr lang="en-US" b="1" cap="small" dirty="0"/>
            </a:br>
            <a:endParaRPr lang="en-US" dirty="0"/>
          </a:p>
        </p:txBody>
      </p:sp>
      <p:sp>
        <p:nvSpPr>
          <p:cNvPr id="3" name="Content Placeholder 2">
            <a:extLst>
              <a:ext uri="{FF2B5EF4-FFF2-40B4-BE49-F238E27FC236}">
                <a16:creationId xmlns:a16="http://schemas.microsoft.com/office/drawing/2014/main" id="{E6221068-98B2-5842-B4F3-86431C9BDBEB}"/>
              </a:ext>
            </a:extLst>
          </p:cNvPr>
          <p:cNvSpPr>
            <a:spLocks noGrp="1"/>
          </p:cNvSpPr>
          <p:nvPr>
            <p:ph idx="1"/>
          </p:nvPr>
        </p:nvSpPr>
        <p:spPr/>
        <p:txBody>
          <a:bodyPr>
            <a:normAutofit fontScale="77500" lnSpcReduction="20000"/>
          </a:bodyPr>
          <a:lstStyle/>
          <a:p>
            <a:r>
              <a:rPr lang="en-US" dirty="0"/>
              <a:t>The State Council on Developmental Disabilities (SCDD) is established by federal law (</a:t>
            </a:r>
            <a:r>
              <a:rPr lang="en-US" u="sng" dirty="0">
                <a:hlinkClick r:id="rId3"/>
              </a:rPr>
              <a:t>Developmental Disabilities and Bill of Rights Act</a:t>
            </a:r>
            <a:r>
              <a:rPr lang="en-US" dirty="0"/>
              <a:t>) and state law (</a:t>
            </a:r>
            <a:r>
              <a:rPr lang="en-US" u="sng" dirty="0">
                <a:hlinkClick r:id="rId4"/>
              </a:rPr>
              <a:t>Lanterman Act at Welfare and Institutions Code, section 4520 et. seq.</a:t>
            </a:r>
            <a:r>
              <a:rPr lang="en-US" dirty="0"/>
              <a:t>).</a:t>
            </a:r>
          </a:p>
          <a:p>
            <a:r>
              <a:rPr lang="en-US" dirty="0"/>
              <a:t>SCDD is to ensure that individuals with developmental disabilities and their families participate in the planning, design and receipt of the services and supports they need which promote increased independence, productivity, inclusion and self-</a:t>
            </a:r>
            <a:r>
              <a:rPr lang="en-US" dirty="0" err="1"/>
              <a:t>determination.Federal</a:t>
            </a:r>
            <a:r>
              <a:rPr lang="en-US" dirty="0"/>
              <a:t> law requires SCDD to identify methods to improve and increase services for individuals and their families and to submit these to the federal government in the form of a </a:t>
            </a:r>
            <a:r>
              <a:rPr lang="en-US" u="sng" dirty="0">
                <a:hlinkClick r:id="rId5"/>
              </a:rPr>
              <a:t>State </a:t>
            </a:r>
            <a:r>
              <a:rPr lang="en-US" u="sng" dirty="0" err="1">
                <a:hlinkClick r:id="rId5"/>
              </a:rPr>
              <a:t>Plan</a:t>
            </a:r>
            <a:r>
              <a:rPr lang="en-US" dirty="0" err="1"/>
              <a:t>.The</a:t>
            </a:r>
            <a:r>
              <a:rPr lang="en-US" dirty="0"/>
              <a:t> State Plan is approved by the </a:t>
            </a:r>
            <a:r>
              <a:rPr lang="en-US" u="sng" dirty="0">
                <a:hlinkClick r:id="rId6"/>
              </a:rPr>
              <a:t>federal Administration on Intellectual and Developmental Disabilities (AIDD)</a:t>
            </a:r>
            <a:r>
              <a:rPr lang="en-US" dirty="0"/>
              <a:t>. AIDD is the funding source for SCDD and its State Plan </a:t>
            </a:r>
            <a:r>
              <a:rPr lang="en-US" dirty="0" err="1"/>
              <a:t>Activities.SCDD</a:t>
            </a:r>
            <a:r>
              <a:rPr lang="en-US" dirty="0"/>
              <a:t> and its regional offices’ primary work is achieving the State Plan goals, objectives, and strategies.</a:t>
            </a:r>
          </a:p>
          <a:p>
            <a:r>
              <a:rPr lang="en-US" dirty="0"/>
              <a:t>The Council is comprised of 31 members appointed by the Governor, including individuals with disabilities, their families, federally funded partners and state agencies. </a:t>
            </a:r>
          </a:p>
        </p:txBody>
      </p:sp>
    </p:spTree>
    <p:extLst>
      <p:ext uri="{BB962C8B-B14F-4D97-AF65-F5344CB8AC3E}">
        <p14:creationId xmlns:p14="http://schemas.microsoft.com/office/powerpoint/2010/main" val="860221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2843-2B76-1C49-9A5A-912651699894}"/>
              </a:ext>
            </a:extLst>
          </p:cNvPr>
          <p:cNvSpPr>
            <a:spLocks noGrp="1"/>
          </p:cNvSpPr>
          <p:nvPr>
            <p:ph type="title"/>
          </p:nvPr>
        </p:nvSpPr>
        <p:spPr/>
        <p:txBody>
          <a:bodyPr>
            <a:normAutofit fontScale="90000"/>
          </a:bodyPr>
          <a:lstStyle/>
          <a:p>
            <a:r>
              <a:rPr lang="en-US" b="1" dirty="0"/>
              <a:t>1970 - Disabilities Services and Facilities Construction Amendments of 1970 (P.L. 91-517)</a:t>
            </a:r>
          </a:p>
        </p:txBody>
      </p:sp>
      <p:sp>
        <p:nvSpPr>
          <p:cNvPr id="3" name="Content Placeholder 2">
            <a:extLst>
              <a:ext uri="{FF2B5EF4-FFF2-40B4-BE49-F238E27FC236}">
                <a16:creationId xmlns:a16="http://schemas.microsoft.com/office/drawing/2014/main" id="{886BBCDB-5FA2-984F-957D-2BEA3E6C922D}"/>
              </a:ext>
            </a:extLst>
          </p:cNvPr>
          <p:cNvSpPr>
            <a:spLocks noGrp="1"/>
          </p:cNvSpPr>
          <p:nvPr>
            <p:ph idx="1"/>
          </p:nvPr>
        </p:nvSpPr>
        <p:spPr/>
        <p:txBody>
          <a:bodyPr/>
          <a:lstStyle/>
          <a:p>
            <a:r>
              <a:rPr lang="en-US" dirty="0"/>
              <a:t>First Congressional effort to help people with developmental disabilities </a:t>
            </a:r>
          </a:p>
          <a:p>
            <a:r>
              <a:rPr lang="en-US" dirty="0"/>
              <a:t>Definition of developmental disabilities included individuals with ‘mental retardation’, cerebral palsy, epilepsy and other conditions related to ‘mental retardation’, prior to age 18, and a severe disability </a:t>
            </a:r>
          </a:p>
          <a:p>
            <a:r>
              <a:rPr lang="en-US" dirty="0"/>
              <a:t>State Planning Councils started to look at services for persons with developmental disabilities </a:t>
            </a:r>
          </a:p>
          <a:p>
            <a:r>
              <a:rPr lang="en-US" dirty="0"/>
              <a:t>Grant money started for construction of University Affiliated Facilities (UAF) - training of people to provide services for persons with developmental disabilities.</a:t>
            </a:r>
          </a:p>
        </p:txBody>
      </p:sp>
    </p:spTree>
    <p:extLst>
      <p:ext uri="{BB962C8B-B14F-4D97-AF65-F5344CB8AC3E}">
        <p14:creationId xmlns:p14="http://schemas.microsoft.com/office/powerpoint/2010/main" val="2482020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24B9C-5F3B-7044-93BB-B5CF6AD7BEE1}"/>
              </a:ext>
            </a:extLst>
          </p:cNvPr>
          <p:cNvSpPr>
            <a:spLocks noGrp="1"/>
          </p:cNvSpPr>
          <p:nvPr>
            <p:ph type="title"/>
          </p:nvPr>
        </p:nvSpPr>
        <p:spPr/>
        <p:txBody>
          <a:bodyPr/>
          <a:lstStyle/>
          <a:p>
            <a:r>
              <a:rPr lang="en-US" b="1" dirty="0"/>
              <a:t>1972 – Centers for Independent Living</a:t>
            </a:r>
          </a:p>
        </p:txBody>
      </p:sp>
      <p:sp>
        <p:nvSpPr>
          <p:cNvPr id="3" name="Content Placeholder 2">
            <a:extLst>
              <a:ext uri="{FF2B5EF4-FFF2-40B4-BE49-F238E27FC236}">
                <a16:creationId xmlns:a16="http://schemas.microsoft.com/office/drawing/2014/main" id="{B8C3CD58-DC30-204E-8719-271BB678701F}"/>
              </a:ext>
            </a:extLst>
          </p:cNvPr>
          <p:cNvSpPr>
            <a:spLocks noGrp="1"/>
          </p:cNvSpPr>
          <p:nvPr>
            <p:ph idx="1"/>
          </p:nvPr>
        </p:nvSpPr>
        <p:spPr/>
        <p:txBody>
          <a:bodyPr>
            <a:normAutofit fontScale="62500" lnSpcReduction="20000"/>
          </a:bodyPr>
          <a:lstStyle/>
          <a:p>
            <a:r>
              <a:rPr lang="en-US" dirty="0"/>
              <a:t>First Center for Independent Living was founded by disability activists, led by Ed Roberts, in Berkeley, California.</a:t>
            </a:r>
          </a:p>
          <a:p>
            <a:r>
              <a:rPr lang="en-US" dirty="0"/>
              <a:t>29 Independent Living Centers in the State of California and 424 Independent Living Centers in the United States</a:t>
            </a:r>
          </a:p>
          <a:p>
            <a:r>
              <a:rPr lang="en-US" dirty="0"/>
              <a:t>California Foundation of Independent Living Centers </a:t>
            </a:r>
          </a:p>
          <a:p>
            <a:r>
              <a:rPr lang="en-US" dirty="0"/>
              <a:t>Center for Independence of Individuals with Disabilities (CID)</a:t>
            </a:r>
          </a:p>
          <a:p>
            <a:r>
              <a:rPr lang="en-US" dirty="0"/>
              <a:t>Silicon Valley Independent Living Center -- SVILC was founded in 1976 by a small group of people with disabilities as an Independent Living Center (ILC) to serve the needs of Santa Clara County residents with disabilities. Independent Living is both a philosophy and a goal that people with disabilities should have the same civil rights, options, and control over their lives as people without disabilities. In 1997, SVILC expanded its services to southern Santa Clara County by opening a branch office in Gilroy. SVILC is one of 28 peer-driven, non-residential Independent Living Centers in California, and over 400 across the nation. SVILC is a private nonprofit organization where </a:t>
            </a:r>
            <a:r>
              <a:rPr lang="en-US" u="sng" dirty="0"/>
              <a:t>over 70%</a:t>
            </a:r>
            <a:r>
              <a:rPr lang="en-US" dirty="0"/>
              <a:t> of our highly-skilled staff and board members are persons with disabilities who have an intimate understanding of disability issues.</a:t>
            </a:r>
          </a:p>
          <a:p>
            <a:r>
              <a:rPr lang="en-US" dirty="0"/>
              <a:t>National Council of Independent Living</a:t>
            </a:r>
          </a:p>
          <a:p>
            <a:pPr marL="0" indent="0">
              <a:buNone/>
            </a:pPr>
            <a:r>
              <a:rPr lang="en-US" u="sng" dirty="0">
                <a:hlinkClick r:id="rId2"/>
              </a:rPr>
              <a:t>http://www.svilc.org/index.php/about-us/history</a:t>
            </a:r>
            <a:endParaRPr lang="en-US" dirty="0"/>
          </a:p>
          <a:p>
            <a:endParaRPr lang="en-US" dirty="0"/>
          </a:p>
        </p:txBody>
      </p:sp>
    </p:spTree>
    <p:extLst>
      <p:ext uri="{BB962C8B-B14F-4D97-AF65-F5344CB8AC3E}">
        <p14:creationId xmlns:p14="http://schemas.microsoft.com/office/powerpoint/2010/main" val="737601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28D0A-0243-4D48-91FF-F76338AFBE2B}"/>
              </a:ext>
            </a:extLst>
          </p:cNvPr>
          <p:cNvSpPr>
            <a:spLocks noGrp="1"/>
          </p:cNvSpPr>
          <p:nvPr>
            <p:ph type="title"/>
          </p:nvPr>
        </p:nvSpPr>
        <p:spPr/>
        <p:txBody>
          <a:bodyPr>
            <a:normAutofit fontScale="90000"/>
          </a:bodyPr>
          <a:lstStyle/>
          <a:p>
            <a:r>
              <a:rPr lang="en-US" b="1" cap="small" dirty="0"/>
              <a:t>1973 - </a:t>
            </a:r>
            <a:r>
              <a:rPr lang="en-US" b="1" dirty="0"/>
              <a:t>The Rehabilitation Act of 1973 (PL 93-112) -Section 504</a:t>
            </a:r>
            <a:br>
              <a:rPr lang="en-US" b="1" cap="small" dirty="0"/>
            </a:br>
            <a:endParaRPr lang="en-US" dirty="0"/>
          </a:p>
        </p:txBody>
      </p:sp>
      <p:sp>
        <p:nvSpPr>
          <p:cNvPr id="3" name="Content Placeholder 2">
            <a:extLst>
              <a:ext uri="{FF2B5EF4-FFF2-40B4-BE49-F238E27FC236}">
                <a16:creationId xmlns:a16="http://schemas.microsoft.com/office/drawing/2014/main" id="{02E8A38C-CADB-7C4A-AD43-DAE9066D3384}"/>
              </a:ext>
            </a:extLst>
          </p:cNvPr>
          <p:cNvSpPr>
            <a:spLocks noGrp="1"/>
          </p:cNvSpPr>
          <p:nvPr>
            <p:ph idx="1"/>
          </p:nvPr>
        </p:nvSpPr>
        <p:spPr/>
        <p:txBody>
          <a:bodyPr>
            <a:normAutofit fontScale="77500" lnSpcReduction="20000"/>
          </a:bodyPr>
          <a:lstStyle/>
          <a:p>
            <a:r>
              <a:rPr lang="en-US" dirty="0"/>
              <a:t>The Rehabilitation Act of 1973 (PL 93-112), amended in 1992, includes Section 504, which affirms the right of any student or adult who has a mental or physical impairment which inhibits a major life activity including learning; has a history of such an impairment; or is considered by a team of knowledgeable individuals to have such an impairment, from being discriminated against program or activity receiving federal financial assistance. </a:t>
            </a:r>
          </a:p>
          <a:p>
            <a:r>
              <a:rPr lang="en-US" dirty="0"/>
              <a:t>This Act also requires that students be given a free appropriate public education in regular education classes, with necessary supplementary aids and services, if they are determined by a school team to be disabled under Section 504 or the Americans with Disabilities Act (ADA). </a:t>
            </a:r>
          </a:p>
          <a:p>
            <a:r>
              <a:rPr lang="en-US" dirty="0"/>
              <a:t>Such eligibility may exist without concurrent eligibility for special education under the Individuals with Disabilities Education Act (IDEA).</a:t>
            </a:r>
          </a:p>
          <a:p>
            <a:r>
              <a:rPr lang="en-US" dirty="0"/>
              <a:t>Designated an organization within each state and territory to advocate for the rights of people with disabilities. </a:t>
            </a:r>
          </a:p>
          <a:p>
            <a:pPr lvl="1"/>
            <a:r>
              <a:rPr lang="en-US" dirty="0"/>
              <a:t>In 1978, CA’S governor designated DISABILITY RIGHTS CA as California’s statewide organization under the name Protection &amp; Advocacy, Inc. (PAI). </a:t>
            </a:r>
          </a:p>
        </p:txBody>
      </p:sp>
    </p:spTree>
    <p:extLst>
      <p:ext uri="{BB962C8B-B14F-4D97-AF65-F5344CB8AC3E}">
        <p14:creationId xmlns:p14="http://schemas.microsoft.com/office/powerpoint/2010/main" val="402301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AAC9B-A193-C64B-A580-3EAC1BAED9AC}"/>
              </a:ext>
            </a:extLst>
          </p:cNvPr>
          <p:cNvSpPr>
            <a:spLocks noGrp="1"/>
          </p:cNvSpPr>
          <p:nvPr>
            <p:ph type="title"/>
          </p:nvPr>
        </p:nvSpPr>
        <p:spPr/>
        <p:txBody>
          <a:bodyPr>
            <a:normAutofit fontScale="90000"/>
          </a:bodyPr>
          <a:lstStyle/>
          <a:p>
            <a:r>
              <a:rPr lang="en-US" b="1" cap="small" dirty="0"/>
              <a:t>1975 - </a:t>
            </a:r>
            <a:r>
              <a:rPr lang="en-US" b="1" dirty="0"/>
              <a:t>The Education of Handicapped Act </a:t>
            </a:r>
            <a:br>
              <a:rPr lang="en-US" b="1" dirty="0"/>
            </a:br>
            <a:r>
              <a:rPr lang="en-US" b="1" dirty="0"/>
              <a:t>(PL 94-142)</a:t>
            </a:r>
            <a:br>
              <a:rPr lang="en-US" b="1" cap="small" dirty="0"/>
            </a:br>
            <a:endParaRPr lang="en-US" dirty="0"/>
          </a:p>
        </p:txBody>
      </p:sp>
      <p:sp>
        <p:nvSpPr>
          <p:cNvPr id="3" name="Content Placeholder 2">
            <a:extLst>
              <a:ext uri="{FF2B5EF4-FFF2-40B4-BE49-F238E27FC236}">
                <a16:creationId xmlns:a16="http://schemas.microsoft.com/office/drawing/2014/main" id="{43713157-055B-FA4D-BD4C-9629A4A2D4E2}"/>
              </a:ext>
            </a:extLst>
          </p:cNvPr>
          <p:cNvSpPr>
            <a:spLocks noGrp="1"/>
          </p:cNvSpPr>
          <p:nvPr>
            <p:ph idx="1"/>
          </p:nvPr>
        </p:nvSpPr>
        <p:spPr/>
        <p:txBody>
          <a:bodyPr/>
          <a:lstStyle/>
          <a:p>
            <a:r>
              <a:rPr lang="en-US" dirty="0"/>
              <a:t>[Changed to IDEA in 1990]</a:t>
            </a:r>
          </a:p>
          <a:p>
            <a:r>
              <a:rPr lang="en-US" dirty="0"/>
              <a:t>All students who are eligible for special education must be provided with a free appropriate public education in the least restrictive environment. </a:t>
            </a:r>
          </a:p>
        </p:txBody>
      </p:sp>
    </p:spTree>
    <p:extLst>
      <p:ext uri="{BB962C8B-B14F-4D97-AF65-F5344CB8AC3E}">
        <p14:creationId xmlns:p14="http://schemas.microsoft.com/office/powerpoint/2010/main" val="3199552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5F254-93B7-D541-A9D7-04775ADAA95E}"/>
              </a:ext>
            </a:extLst>
          </p:cNvPr>
          <p:cNvSpPr>
            <a:spLocks noGrp="1"/>
          </p:cNvSpPr>
          <p:nvPr>
            <p:ph type="title"/>
          </p:nvPr>
        </p:nvSpPr>
        <p:spPr/>
        <p:txBody>
          <a:bodyPr>
            <a:normAutofit fontScale="90000"/>
          </a:bodyPr>
          <a:lstStyle/>
          <a:p>
            <a:r>
              <a:rPr lang="en-US" b="1" cap="small" dirty="0"/>
              <a:t>1977 - </a:t>
            </a:r>
            <a:r>
              <a:rPr lang="en-US" b="1" dirty="0"/>
              <a:t>Special Education Local Plan Area (SELPA) – Ed Code Sections 56205, 56206, 56208, 56211, 56213, 56241, 56243, 56244, 56245</a:t>
            </a:r>
            <a:br>
              <a:rPr lang="en-US" b="1" cap="small" dirty="0"/>
            </a:br>
            <a:endParaRPr lang="en-US" dirty="0"/>
          </a:p>
        </p:txBody>
      </p:sp>
      <p:sp>
        <p:nvSpPr>
          <p:cNvPr id="3" name="Content Placeholder 2">
            <a:extLst>
              <a:ext uri="{FF2B5EF4-FFF2-40B4-BE49-F238E27FC236}">
                <a16:creationId xmlns:a16="http://schemas.microsoft.com/office/drawing/2014/main" id="{F991913B-F94B-0348-9FBD-3B9358A2C3E5}"/>
              </a:ext>
            </a:extLst>
          </p:cNvPr>
          <p:cNvSpPr>
            <a:spLocks noGrp="1"/>
          </p:cNvSpPr>
          <p:nvPr>
            <p:ph idx="1"/>
          </p:nvPr>
        </p:nvSpPr>
        <p:spPr/>
        <p:txBody>
          <a:bodyPr>
            <a:normAutofit fontScale="85000" lnSpcReduction="20000"/>
          </a:bodyPr>
          <a:lstStyle/>
          <a:p>
            <a:pPr fontAlgn="base"/>
            <a:r>
              <a:rPr lang="en-US" dirty="0"/>
              <a:t>In 1977, all school districts and county offices were mandated to form consortiums in geographical regions of sufficient size and scope to provide special education services for children with disabilities residing within the region boundaries. These regions were called Special Education Local Plan Areas (SELPAs).</a:t>
            </a:r>
          </a:p>
          <a:p>
            <a:pPr fontAlgn="base"/>
            <a:r>
              <a:rPr lang="en-US" dirty="0"/>
              <a:t>Each region, Special Education Local Plan Area (SELPA), developed a local plan describing how it would provide special education services.</a:t>
            </a:r>
          </a:p>
          <a:p>
            <a:pPr fontAlgn="base"/>
            <a:r>
              <a:rPr lang="en-US" dirty="0"/>
              <a:t>There are approximately 133 SELPAs in the State, ranging in size from those serving fewer than 1,000 students to those serving more than 10,000 students. The San Mateo County SELPA, serving over 10,000 students, is one of the larger SELPAs in the State of California.</a:t>
            </a:r>
          </a:p>
          <a:p>
            <a:r>
              <a:rPr lang="en-US" dirty="0"/>
              <a:t>Each SELPA must have an Administrative Unit (AU) which is the legal entity that receives funds and is responsible for seeing that every eligible child receives appropriate services. The AU for the San Mateo County SELPA is the San Mateo County Office of Education. </a:t>
            </a:r>
          </a:p>
        </p:txBody>
      </p:sp>
    </p:spTree>
    <p:extLst>
      <p:ext uri="{BB962C8B-B14F-4D97-AF65-F5344CB8AC3E}">
        <p14:creationId xmlns:p14="http://schemas.microsoft.com/office/powerpoint/2010/main" val="3562359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A7B8D-9153-CB49-A5F6-67EF6CE2ACD8}"/>
              </a:ext>
            </a:extLst>
          </p:cNvPr>
          <p:cNvSpPr>
            <a:spLocks noGrp="1"/>
          </p:cNvSpPr>
          <p:nvPr>
            <p:ph type="title"/>
          </p:nvPr>
        </p:nvSpPr>
        <p:spPr/>
        <p:txBody>
          <a:bodyPr/>
          <a:lstStyle/>
          <a:p>
            <a:r>
              <a:rPr lang="en-US" dirty="0"/>
              <a:t>SELPAs (cont.)</a:t>
            </a:r>
          </a:p>
        </p:txBody>
      </p:sp>
      <p:sp>
        <p:nvSpPr>
          <p:cNvPr id="3" name="Content Placeholder 2">
            <a:extLst>
              <a:ext uri="{FF2B5EF4-FFF2-40B4-BE49-F238E27FC236}">
                <a16:creationId xmlns:a16="http://schemas.microsoft.com/office/drawing/2014/main" id="{BE832AF4-9257-DA4B-862F-8F6C952F6732}"/>
              </a:ext>
            </a:extLst>
          </p:cNvPr>
          <p:cNvSpPr>
            <a:spLocks noGrp="1"/>
          </p:cNvSpPr>
          <p:nvPr>
            <p:ph idx="1"/>
          </p:nvPr>
        </p:nvSpPr>
        <p:spPr/>
        <p:txBody>
          <a:bodyPr>
            <a:normAutofit fontScale="77500" lnSpcReduction="20000"/>
          </a:bodyPr>
          <a:lstStyle/>
          <a:p>
            <a:r>
              <a:rPr lang="en-US" dirty="0"/>
              <a:t>SELPAs are dedicated to the belief that all students can learn and that special needs students must be guaranteed equal opportunity to become contributing members of society. SELPAs facilitate high quality educational programs and services for special needs students and training for parents and educators. The SELPA collaborates with county agencies and school districts to develop and maintain healthy and enriching environments in which special needs students and families can live and succeed.</a:t>
            </a:r>
          </a:p>
          <a:p>
            <a:r>
              <a:rPr lang="en-US" dirty="0"/>
              <a:t>There are 122 SELPAs in California.</a:t>
            </a:r>
          </a:p>
          <a:p>
            <a:r>
              <a:rPr lang="en-US" dirty="0"/>
              <a:t>SELPA Administrators are responsible for ensuring: FAPE; LRE; that all regular education resources are considered, and where appropriate, are utilized on a local or regional basis to meet the needs of students with disabilities; that a system exists at the regional level for identification, assessment and placement of students with disabilities; that a viable system for public education is functioning in the community, with broad participation and interaction involving parents and other agencies serving children and young adults; an annual compliance monitoring system is implemented that continued to ensure compliance </a:t>
            </a:r>
          </a:p>
        </p:txBody>
      </p:sp>
    </p:spTree>
    <p:extLst>
      <p:ext uri="{BB962C8B-B14F-4D97-AF65-F5344CB8AC3E}">
        <p14:creationId xmlns:p14="http://schemas.microsoft.com/office/powerpoint/2010/main" val="42580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59F33-0418-6C49-9D49-ABF159C114B5}"/>
              </a:ext>
            </a:extLst>
          </p:cNvPr>
          <p:cNvSpPr>
            <a:spLocks noGrp="1"/>
          </p:cNvSpPr>
          <p:nvPr>
            <p:ph type="title"/>
          </p:nvPr>
        </p:nvSpPr>
        <p:spPr/>
        <p:txBody>
          <a:bodyPr/>
          <a:lstStyle/>
          <a:p>
            <a:r>
              <a:rPr lang="en-US" b="1" dirty="0"/>
              <a:t>1920 - Crippled Children Center founded (now known as </a:t>
            </a:r>
            <a:r>
              <a:rPr lang="en-US" b="1" dirty="0" err="1"/>
              <a:t>Gatepath</a:t>
            </a:r>
            <a:r>
              <a:rPr lang="en-US" b="1" dirty="0"/>
              <a:t>)</a:t>
            </a:r>
          </a:p>
        </p:txBody>
      </p:sp>
      <p:sp>
        <p:nvSpPr>
          <p:cNvPr id="3" name="Content Placeholder 2">
            <a:extLst>
              <a:ext uri="{FF2B5EF4-FFF2-40B4-BE49-F238E27FC236}">
                <a16:creationId xmlns:a16="http://schemas.microsoft.com/office/drawing/2014/main" id="{B5E8DC67-20EC-C643-AC3F-8D91B3817D6A}"/>
              </a:ext>
            </a:extLst>
          </p:cNvPr>
          <p:cNvSpPr>
            <a:spLocks noGrp="1"/>
          </p:cNvSpPr>
          <p:nvPr>
            <p:ph idx="1"/>
          </p:nvPr>
        </p:nvSpPr>
        <p:spPr/>
        <p:txBody>
          <a:bodyPr>
            <a:normAutofit/>
          </a:bodyPr>
          <a:lstStyle/>
          <a:p>
            <a:r>
              <a:rPr lang="en-US" dirty="0"/>
              <a:t>The Center was founded  in 1920 as the Welfare and Public Health Service of San Mateo County. </a:t>
            </a:r>
          </a:p>
          <a:p>
            <a:r>
              <a:rPr lang="en-US" dirty="0"/>
              <a:t>On July 1, 2019, Abilities United became affiliated with </a:t>
            </a:r>
            <a:r>
              <a:rPr lang="en-US" dirty="0" err="1"/>
              <a:t>Gatepath</a:t>
            </a:r>
            <a:r>
              <a:rPr lang="en-US" dirty="0"/>
              <a:t>, ensuring individuals with developmental disabilities and their families in San Mateo and Santa Clara Counties continue to receive important services and achieve their full potential.</a:t>
            </a:r>
          </a:p>
        </p:txBody>
      </p:sp>
    </p:spTree>
    <p:extLst>
      <p:ext uri="{BB962C8B-B14F-4D97-AF65-F5344CB8AC3E}">
        <p14:creationId xmlns:p14="http://schemas.microsoft.com/office/powerpoint/2010/main" val="148782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0D49-D64B-6F4C-B95C-FCAA7D690901}"/>
              </a:ext>
            </a:extLst>
          </p:cNvPr>
          <p:cNvSpPr>
            <a:spLocks noGrp="1"/>
          </p:cNvSpPr>
          <p:nvPr>
            <p:ph type="title"/>
          </p:nvPr>
        </p:nvSpPr>
        <p:spPr/>
        <p:txBody>
          <a:bodyPr/>
          <a:lstStyle/>
          <a:p>
            <a:r>
              <a:rPr lang="en-US" dirty="0"/>
              <a:t>SELPAs (Cont.)</a:t>
            </a:r>
          </a:p>
        </p:txBody>
      </p:sp>
      <p:sp>
        <p:nvSpPr>
          <p:cNvPr id="3" name="Content Placeholder 2">
            <a:extLst>
              <a:ext uri="{FF2B5EF4-FFF2-40B4-BE49-F238E27FC236}">
                <a16:creationId xmlns:a16="http://schemas.microsoft.com/office/drawing/2014/main" id="{4518D85D-DD09-6D46-8FF8-1D1F967704C1}"/>
              </a:ext>
            </a:extLst>
          </p:cNvPr>
          <p:cNvSpPr>
            <a:spLocks noGrp="1"/>
          </p:cNvSpPr>
          <p:nvPr>
            <p:ph idx="1"/>
          </p:nvPr>
        </p:nvSpPr>
        <p:spPr/>
        <p:txBody>
          <a:bodyPr>
            <a:normAutofit fontScale="62500" lnSpcReduction="20000"/>
          </a:bodyPr>
          <a:lstStyle/>
          <a:p>
            <a:r>
              <a:rPr lang="en-US" dirty="0"/>
              <a:t>SELPA Governing Boards</a:t>
            </a:r>
          </a:p>
          <a:p>
            <a:r>
              <a:rPr lang="en-US" dirty="0"/>
              <a:t>CACs</a:t>
            </a:r>
          </a:p>
          <a:p>
            <a:pPr lvl="1"/>
            <a:r>
              <a:rPr lang="en-US" dirty="0"/>
              <a:t>California Education Code (</a:t>
            </a:r>
            <a:r>
              <a:rPr lang="en-US" u="sng" dirty="0">
                <a:hlinkClick r:id="rId2"/>
              </a:rPr>
              <a:t>Part 30, Chapter 2, Article 7, 56190</a:t>
            </a:r>
            <a:r>
              <a:rPr lang="en-US" dirty="0"/>
              <a:t>) requires each Special Education Local Plan Area (SELPA) to establish a Community Advisory Committee for Special Education (CAC). </a:t>
            </a:r>
          </a:p>
          <a:p>
            <a:pPr lvl="1"/>
            <a:r>
              <a:rPr lang="en-US" dirty="0"/>
              <a:t>CAC serves in an advisory capacity to the Board of Education and Special Education administration on the implementation of the Local Plan.</a:t>
            </a:r>
          </a:p>
          <a:p>
            <a:pPr lvl="1"/>
            <a:r>
              <a:rPr lang="en-US" dirty="0"/>
              <a:t>The Plan is a legal document that describes how the SELPA provides services to students with exceptional needs. </a:t>
            </a:r>
          </a:p>
          <a:p>
            <a:pPr lvl="1"/>
            <a:r>
              <a:rPr lang="en-US" dirty="0"/>
              <a:t>CAC membership is comprised of parents with students who receive special education services, parents with students in general education, district staff from both special and general education, community agency representatives and any community member who is interested in special education.</a:t>
            </a:r>
          </a:p>
          <a:p>
            <a:pPr lvl="1"/>
            <a:r>
              <a:rPr lang="en-US" dirty="0"/>
              <a:t>The Committee meets regularly during the year. Although CAC nominates potential members, the Boards of Trustees appoint them. Any parent of a student in the district, staff or community member may attend and participate in CAC meetings.</a:t>
            </a:r>
          </a:p>
          <a:p>
            <a:r>
              <a:rPr lang="en-US" dirty="0"/>
              <a:t>LEAs/Local Control</a:t>
            </a:r>
          </a:p>
          <a:p>
            <a:r>
              <a:rPr lang="en-US" dirty="0"/>
              <a:t>SEDACs</a:t>
            </a:r>
          </a:p>
          <a:p>
            <a:r>
              <a:rPr lang="en-US" dirty="0"/>
              <a:t>School District Boards of Trustees</a:t>
            </a:r>
          </a:p>
          <a:p>
            <a:r>
              <a:rPr lang="en-US" dirty="0"/>
              <a:t>District Superintendents &amp; Administration</a:t>
            </a:r>
          </a:p>
          <a:p>
            <a:r>
              <a:rPr lang="en-US" dirty="0"/>
              <a:t>County Boards of Education</a:t>
            </a:r>
          </a:p>
          <a:p>
            <a:pPr marL="0" indent="0">
              <a:buNone/>
            </a:pPr>
            <a:endParaRPr lang="en-US" dirty="0"/>
          </a:p>
        </p:txBody>
      </p:sp>
    </p:spTree>
    <p:extLst>
      <p:ext uri="{BB962C8B-B14F-4D97-AF65-F5344CB8AC3E}">
        <p14:creationId xmlns:p14="http://schemas.microsoft.com/office/powerpoint/2010/main" val="760604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407D-B1F2-5F41-B93A-85F23BAA60D5}"/>
              </a:ext>
            </a:extLst>
          </p:cNvPr>
          <p:cNvSpPr>
            <a:spLocks noGrp="1"/>
          </p:cNvSpPr>
          <p:nvPr>
            <p:ph type="title"/>
          </p:nvPr>
        </p:nvSpPr>
        <p:spPr>
          <a:xfrm>
            <a:off x="838200" y="947853"/>
            <a:ext cx="10625254" cy="1784195"/>
          </a:xfrm>
        </p:spPr>
        <p:txBody>
          <a:bodyPr>
            <a:noAutofit/>
          </a:bodyPr>
          <a:lstStyle/>
          <a:p>
            <a:r>
              <a:rPr lang="en-US" sz="2800" b="1" dirty="0"/>
              <a:t>1978 - EDUCATION CODE – EDC; TITLE 2. ELEMENTARY AND SECONDARY EDUCATION [33000 - 64100] </a:t>
            </a:r>
            <a:r>
              <a:rPr lang="en-US" sz="2800" b="1" i="1" dirty="0"/>
              <a:t>(Title 2 enacted by Stats. 1976, Ch. 1010.); </a:t>
            </a:r>
            <a:r>
              <a:rPr lang="en-US" sz="2800" b="1" dirty="0"/>
              <a:t>DIVISION 4. INSTRUCTION AND SERVICES [46000 - 64100] </a:t>
            </a:r>
            <a:r>
              <a:rPr lang="en-US" sz="2800" b="1" i="1" dirty="0"/>
              <a:t>(Division 4 enacted by Stats. 1976, Ch. 1010.); </a:t>
            </a:r>
            <a:r>
              <a:rPr lang="en-US" sz="2800" b="1" dirty="0"/>
              <a:t>PART 30. SPECIAL EDUCATION PROGRAMS [56000 - 56865] </a:t>
            </a:r>
            <a:r>
              <a:rPr lang="en-US" sz="2800" b="1" i="1" dirty="0"/>
              <a:t>(Part 30 repealed and added by Stats. 1980, Ch. 797, Sec. 9.)</a:t>
            </a:r>
            <a:br>
              <a:rPr lang="en-US" sz="2800" b="1" dirty="0"/>
            </a:br>
            <a:endParaRPr lang="en-US" sz="2800" dirty="0"/>
          </a:p>
        </p:txBody>
      </p:sp>
      <p:sp>
        <p:nvSpPr>
          <p:cNvPr id="3" name="Content Placeholder 2">
            <a:extLst>
              <a:ext uri="{FF2B5EF4-FFF2-40B4-BE49-F238E27FC236}">
                <a16:creationId xmlns:a16="http://schemas.microsoft.com/office/drawing/2014/main" id="{D21533F6-5D1B-364B-AE1B-4A37BA891652}"/>
              </a:ext>
            </a:extLst>
          </p:cNvPr>
          <p:cNvSpPr>
            <a:spLocks noGrp="1"/>
          </p:cNvSpPr>
          <p:nvPr>
            <p:ph idx="1"/>
          </p:nvPr>
        </p:nvSpPr>
        <p:spPr>
          <a:xfrm>
            <a:off x="838200" y="2732049"/>
            <a:ext cx="10515600" cy="3444913"/>
          </a:xfrm>
        </p:spPr>
        <p:txBody>
          <a:bodyPr>
            <a:normAutofit fontScale="62500" lnSpcReduction="20000"/>
          </a:bodyPr>
          <a:lstStyle/>
          <a:p>
            <a:endParaRPr lang="en-US" b="1" cap="small" dirty="0"/>
          </a:p>
          <a:p>
            <a:pPr marL="0" indent="0">
              <a:buNone/>
            </a:pPr>
            <a:r>
              <a:rPr lang="en-US" b="1" dirty="0"/>
              <a:t>EC Section 56475 - </a:t>
            </a:r>
            <a:r>
              <a:rPr lang="en-US" b="1" u="sng" dirty="0">
                <a:hlinkClick r:id="rId2"/>
              </a:rPr>
              <a:t>https://leginfo.legislature.ca.gov/faces/codes_displayText.xhtml?lawCode=EDC&amp;division=4.&amp;title=2.&amp;part=30.&amp;chapter=4.7.&amp;article</a:t>
            </a:r>
            <a:endParaRPr lang="en-US" b="1" dirty="0"/>
          </a:p>
          <a:p>
            <a:pPr fontAlgn="base"/>
            <a:r>
              <a:rPr lang="en-US" dirty="0"/>
              <a:t>(a) The Superintendent and the directors of the State Department of Health Care Services, the State Department of Developmental Services, the State Department of Social Services, the Department of Rehabilitation, the Department of Corrections and Rehabilitation, Division of Juvenile Facilities, and the Employment Development Department shall develop written interagency agreements or adopt joint regulations that include responsibilities, in accordance with Section 1412(a)(12) of Title 20 of the United States Code and Section 300.154 of Title 34 of the Code of Federal Regulations, for the provision of special education and related services to individuals with exceptional needs in the State of California.</a:t>
            </a:r>
          </a:p>
          <a:p>
            <a:pPr fontAlgn="base"/>
            <a:r>
              <a:rPr lang="en-US" dirty="0"/>
              <a:t>(b) The Superintendent shall develop interagency agreements with other state and local public agencies, as deemed necessary by the Superintendent, to carry out the provisions of state and federal law.</a:t>
            </a:r>
          </a:p>
          <a:p>
            <a:pPr marL="0" indent="0">
              <a:buNone/>
            </a:pPr>
            <a:r>
              <a:rPr lang="en-US" i="1" dirty="0"/>
              <a:t>(Amended by Stats. 2016, Ch. 186, Sec. 58. (AB 2659) Effective January 1, 2017.)</a:t>
            </a:r>
            <a:r>
              <a:rPr lang="en-US" dirty="0"/>
              <a:t> </a:t>
            </a:r>
          </a:p>
        </p:txBody>
      </p:sp>
    </p:spTree>
    <p:extLst>
      <p:ext uri="{BB962C8B-B14F-4D97-AF65-F5344CB8AC3E}">
        <p14:creationId xmlns:p14="http://schemas.microsoft.com/office/powerpoint/2010/main" val="2167264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124D2-99CF-F142-9CDA-58755846F120}"/>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34860AF0-E668-5F4A-BC54-9231D0730B01}"/>
              </a:ext>
            </a:extLst>
          </p:cNvPr>
          <p:cNvSpPr>
            <a:spLocks noGrp="1"/>
          </p:cNvSpPr>
          <p:nvPr>
            <p:ph idx="1"/>
          </p:nvPr>
        </p:nvSpPr>
        <p:spPr/>
        <p:txBody>
          <a:bodyPr/>
          <a:lstStyle/>
          <a:p>
            <a:pPr marL="0" indent="0">
              <a:buNone/>
            </a:pPr>
            <a:r>
              <a:rPr lang="en-US" b="1" i="1" cap="small" dirty="0"/>
              <a:t>EC Section 56476 – </a:t>
            </a:r>
            <a:endParaRPr lang="en-US" b="1" cap="small" dirty="0"/>
          </a:p>
          <a:p>
            <a:pPr fontAlgn="base"/>
            <a:r>
              <a:rPr lang="en-US" dirty="0"/>
              <a:t>The Governor or designee of the Governor, in accordance with Section 1412(a)(12) of Title 20 of the United States Code and Section 300.154 of Title 34 of the Code of Federal Regulations, shall ensure that each agency under the Governor’s jurisdiction enters into an interagency agreement with the Superintendent to ensure that all services that are needed to ensure a free appropriate public education are provided.</a:t>
            </a:r>
          </a:p>
          <a:p>
            <a:r>
              <a:rPr lang="en-US" i="1" dirty="0"/>
              <a:t>(Amended by Stats. 2008, Ch. 179, Sec. 67. Effective January 1, 2009.)</a:t>
            </a:r>
            <a:r>
              <a:rPr lang="en-US" dirty="0"/>
              <a:t> </a:t>
            </a:r>
          </a:p>
        </p:txBody>
      </p:sp>
    </p:spTree>
    <p:extLst>
      <p:ext uri="{BB962C8B-B14F-4D97-AF65-F5344CB8AC3E}">
        <p14:creationId xmlns:p14="http://schemas.microsoft.com/office/powerpoint/2010/main" val="3608995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45CBD-0552-0440-8B2B-7BED4F7A79D1}"/>
              </a:ext>
            </a:extLst>
          </p:cNvPr>
          <p:cNvSpPr>
            <a:spLocks noGrp="1"/>
          </p:cNvSpPr>
          <p:nvPr>
            <p:ph type="title"/>
          </p:nvPr>
        </p:nvSpPr>
        <p:spPr/>
        <p:txBody>
          <a:bodyPr/>
          <a:lstStyle/>
          <a:p>
            <a:r>
              <a:rPr lang="en-US" b="1" dirty="0"/>
              <a:t>Protections, Reporting &amp; Accountability under IDEA</a:t>
            </a:r>
          </a:p>
        </p:txBody>
      </p:sp>
      <p:sp>
        <p:nvSpPr>
          <p:cNvPr id="3" name="Content Placeholder 2">
            <a:extLst>
              <a:ext uri="{FF2B5EF4-FFF2-40B4-BE49-F238E27FC236}">
                <a16:creationId xmlns:a16="http://schemas.microsoft.com/office/drawing/2014/main" id="{37C0C3F7-9DFB-A34B-8FD1-D8ED582AA5D0}"/>
              </a:ext>
            </a:extLst>
          </p:cNvPr>
          <p:cNvSpPr>
            <a:spLocks noGrp="1"/>
          </p:cNvSpPr>
          <p:nvPr>
            <p:ph idx="1"/>
          </p:nvPr>
        </p:nvSpPr>
        <p:spPr/>
        <p:txBody>
          <a:bodyPr>
            <a:normAutofit fontScale="77500" lnSpcReduction="20000"/>
          </a:bodyPr>
          <a:lstStyle/>
          <a:p>
            <a:r>
              <a:rPr lang="en-US" dirty="0"/>
              <a:t>Summary of Parents Rights under IDEA </a:t>
            </a:r>
            <a:r>
              <a:rPr lang="en-US" u="sng" dirty="0">
                <a:hlinkClick r:id="rId2"/>
              </a:rPr>
              <a:t>https://www.cde.ca.gov/sp/se/qa/pssummary.asp</a:t>
            </a:r>
            <a:endParaRPr lang="en-US" dirty="0"/>
          </a:p>
          <a:p>
            <a:r>
              <a:rPr lang="en-US" dirty="0"/>
              <a:t>Notice of Procedural Safeguards </a:t>
            </a:r>
            <a:r>
              <a:rPr lang="en-US" u="sng" dirty="0">
                <a:hlinkClick r:id="rId3"/>
              </a:rPr>
              <a:t>https://www.cde.ca.gov/sp/se/qa/pseng.asp</a:t>
            </a:r>
            <a:endParaRPr lang="en-US" u="sng" dirty="0"/>
          </a:p>
          <a:p>
            <a:r>
              <a:rPr lang="en-US" dirty="0"/>
              <a:t>Funding - </a:t>
            </a:r>
            <a:r>
              <a:rPr lang="en-US" u="sng" dirty="0">
                <a:hlinkClick r:id="rId4"/>
              </a:rPr>
              <a:t>https://www.cde.ca.gov/sp/se/as/leagrnts.asp</a:t>
            </a:r>
            <a:endParaRPr lang="en-US" u="sng" dirty="0"/>
          </a:p>
          <a:p>
            <a:r>
              <a:rPr lang="en-US" dirty="0"/>
              <a:t>State Funding of Special Education </a:t>
            </a:r>
            <a:r>
              <a:rPr lang="en-US" u="sng" dirty="0">
                <a:hlinkClick r:id="rId5"/>
              </a:rPr>
              <a:t>https://www.cde.ca.gov/fg/aa/se/index.asp</a:t>
            </a:r>
            <a:r>
              <a:rPr lang="en-US" dirty="0"/>
              <a:t> </a:t>
            </a:r>
          </a:p>
          <a:p>
            <a:r>
              <a:rPr lang="en-US" dirty="0"/>
              <a:t>Annual Performance Report Measures </a:t>
            </a:r>
            <a:r>
              <a:rPr lang="en-US" u="sng" dirty="0">
                <a:hlinkClick r:id="rId6"/>
              </a:rPr>
              <a:t>https://www.cde.ca.gov/sp/se/ds/leadatarpts.asp</a:t>
            </a:r>
            <a:endParaRPr lang="en-US" dirty="0"/>
          </a:p>
          <a:p>
            <a:r>
              <a:rPr lang="en-US" dirty="0"/>
              <a:t>California Advisory Commission on Special Education (ACSE) </a:t>
            </a:r>
            <a:r>
              <a:rPr lang="en-US" u="sng" dirty="0">
                <a:hlinkClick r:id="rId7"/>
              </a:rPr>
              <a:t>https://www.cde.ca.gov/sp/se/as/acse.asp</a:t>
            </a:r>
            <a:endParaRPr lang="en-US" u="sng" dirty="0"/>
          </a:p>
          <a:p>
            <a:pPr marL="0" indent="0">
              <a:buNone/>
            </a:pPr>
            <a:endParaRPr lang="en-US" dirty="0"/>
          </a:p>
          <a:p>
            <a:r>
              <a:rPr lang="en-US" dirty="0"/>
              <a:t>Verification Visit by the OSEP </a:t>
            </a:r>
            <a:r>
              <a:rPr lang="en-US" u="sng" dirty="0">
                <a:hlinkClick r:id="rId8"/>
              </a:rPr>
              <a:t>https://www.cde.ca.gov/sp/se/as/osepltr022011.asp</a:t>
            </a:r>
            <a:endParaRPr lang="en-US" dirty="0"/>
          </a:p>
          <a:p>
            <a:pPr lvl="1"/>
            <a:r>
              <a:rPr lang="en-US" dirty="0"/>
              <a:t>The Office of Special Education Programs (OSEP) is responsible for ensuring that states meet their general supervision responsibilities under the Individuals with Disabilities Education Act (IDEA).</a:t>
            </a:r>
          </a:p>
        </p:txBody>
      </p:sp>
    </p:spTree>
    <p:extLst>
      <p:ext uri="{BB962C8B-B14F-4D97-AF65-F5344CB8AC3E}">
        <p14:creationId xmlns:p14="http://schemas.microsoft.com/office/powerpoint/2010/main" val="2034009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512C-618E-0B4E-9177-0FFC1AC73036}"/>
              </a:ext>
            </a:extLst>
          </p:cNvPr>
          <p:cNvSpPr>
            <a:spLocks noGrp="1"/>
          </p:cNvSpPr>
          <p:nvPr>
            <p:ph type="title"/>
          </p:nvPr>
        </p:nvSpPr>
        <p:spPr/>
        <p:txBody>
          <a:bodyPr/>
          <a:lstStyle/>
          <a:p>
            <a:r>
              <a:rPr lang="en-US" b="1" dirty="0"/>
              <a:t>1980 - SB 1870 - CA Implementation of IDEA</a:t>
            </a:r>
          </a:p>
        </p:txBody>
      </p:sp>
      <p:sp>
        <p:nvSpPr>
          <p:cNvPr id="3" name="Content Placeholder 2">
            <a:extLst>
              <a:ext uri="{FF2B5EF4-FFF2-40B4-BE49-F238E27FC236}">
                <a16:creationId xmlns:a16="http://schemas.microsoft.com/office/drawing/2014/main" id="{3122B888-599A-4444-925C-9794C62761A7}"/>
              </a:ext>
            </a:extLst>
          </p:cNvPr>
          <p:cNvSpPr>
            <a:spLocks noGrp="1"/>
          </p:cNvSpPr>
          <p:nvPr>
            <p:ph idx="1"/>
          </p:nvPr>
        </p:nvSpPr>
        <p:spPr/>
        <p:txBody>
          <a:bodyPr/>
          <a:lstStyle/>
          <a:p>
            <a:r>
              <a:rPr lang="en-US" dirty="0"/>
              <a:t>California implemented IDEA statewide in 1980 through the California Master Plan for Special Education</a:t>
            </a:r>
          </a:p>
          <a:p>
            <a:r>
              <a:rPr lang="en-US" dirty="0"/>
              <a:t>Key Components of the California Master Plan for Special Education are: Child Find; FAPE; LRE; Due Process; IEPs</a:t>
            </a:r>
          </a:p>
          <a:p>
            <a:endParaRPr lang="en-US" dirty="0"/>
          </a:p>
        </p:txBody>
      </p:sp>
    </p:spTree>
    <p:extLst>
      <p:ext uri="{BB962C8B-B14F-4D97-AF65-F5344CB8AC3E}">
        <p14:creationId xmlns:p14="http://schemas.microsoft.com/office/powerpoint/2010/main" val="2011871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66B5E-2CA2-9B4B-9B8D-6C037A62BA35}"/>
              </a:ext>
            </a:extLst>
          </p:cNvPr>
          <p:cNvSpPr>
            <a:spLocks noGrp="1"/>
          </p:cNvSpPr>
          <p:nvPr>
            <p:ph type="title"/>
          </p:nvPr>
        </p:nvSpPr>
        <p:spPr/>
        <p:txBody>
          <a:bodyPr>
            <a:normAutofit fontScale="90000"/>
          </a:bodyPr>
          <a:lstStyle/>
          <a:p>
            <a:r>
              <a:rPr lang="en-US" b="1" dirty="0"/>
              <a:t>1984 - Developmental Disabilities Act of 1984 (P.L. 98-527) </a:t>
            </a:r>
            <a:br>
              <a:rPr lang="en-US" b="1" cap="small" dirty="0"/>
            </a:br>
            <a:endParaRPr lang="en-US" dirty="0"/>
          </a:p>
        </p:txBody>
      </p:sp>
      <p:sp>
        <p:nvSpPr>
          <p:cNvPr id="3" name="Content Placeholder 2">
            <a:extLst>
              <a:ext uri="{FF2B5EF4-FFF2-40B4-BE49-F238E27FC236}">
                <a16:creationId xmlns:a16="http://schemas.microsoft.com/office/drawing/2014/main" id="{46D62DD6-74D2-944C-8AAA-FDF6E1EABBCB}"/>
              </a:ext>
            </a:extLst>
          </p:cNvPr>
          <p:cNvSpPr>
            <a:spLocks noGrp="1"/>
          </p:cNvSpPr>
          <p:nvPr>
            <p:ph idx="1"/>
          </p:nvPr>
        </p:nvSpPr>
        <p:spPr/>
        <p:txBody>
          <a:bodyPr/>
          <a:lstStyle/>
          <a:p>
            <a:r>
              <a:rPr lang="en-US" dirty="0"/>
              <a:t>Added new </a:t>
            </a:r>
            <a:r>
              <a:rPr lang="en-US"/>
              <a:t>emphasis to the Act– </a:t>
            </a:r>
            <a:r>
              <a:rPr lang="en-US" dirty="0"/>
              <a:t>persons with developmental disabilities receive services to achieve their best through living and working in the community </a:t>
            </a:r>
          </a:p>
        </p:txBody>
      </p:sp>
    </p:spTree>
    <p:extLst>
      <p:ext uri="{BB962C8B-B14F-4D97-AF65-F5344CB8AC3E}">
        <p14:creationId xmlns:p14="http://schemas.microsoft.com/office/powerpoint/2010/main" val="4247605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13DA5-4B4D-AB40-99F2-2D21E5C0F4F9}"/>
              </a:ext>
            </a:extLst>
          </p:cNvPr>
          <p:cNvSpPr>
            <a:spLocks noGrp="1"/>
          </p:cNvSpPr>
          <p:nvPr>
            <p:ph type="title"/>
          </p:nvPr>
        </p:nvSpPr>
        <p:spPr/>
        <p:txBody>
          <a:bodyPr>
            <a:normAutofit fontScale="90000"/>
          </a:bodyPr>
          <a:lstStyle/>
          <a:p>
            <a:r>
              <a:rPr lang="en-US" b="1" dirty="0"/>
              <a:t>1984 - Educationally Related Mental Health Services (ERMHS) </a:t>
            </a:r>
            <a:br>
              <a:rPr lang="en-US" b="1" cap="small" dirty="0"/>
            </a:br>
            <a:endParaRPr lang="en-US" dirty="0"/>
          </a:p>
        </p:txBody>
      </p:sp>
      <p:sp>
        <p:nvSpPr>
          <p:cNvPr id="3" name="Content Placeholder 2">
            <a:extLst>
              <a:ext uri="{FF2B5EF4-FFF2-40B4-BE49-F238E27FC236}">
                <a16:creationId xmlns:a16="http://schemas.microsoft.com/office/drawing/2014/main" id="{BF25C3ED-9F2F-5848-B183-28F5445CC749}"/>
              </a:ext>
            </a:extLst>
          </p:cNvPr>
          <p:cNvSpPr>
            <a:spLocks noGrp="1"/>
          </p:cNvSpPr>
          <p:nvPr>
            <p:ph idx="1"/>
          </p:nvPr>
        </p:nvSpPr>
        <p:spPr/>
        <p:txBody>
          <a:bodyPr>
            <a:normAutofit/>
          </a:bodyPr>
          <a:lstStyle/>
          <a:p>
            <a:r>
              <a:rPr lang="en-US" dirty="0"/>
              <a:t>In 1984, Assembly Bill 3632 statutorily required a partnership between school districts and county mental health agencies to deliver mental health services to students with individualized education programs (IEPs).</a:t>
            </a:r>
          </a:p>
          <a:p>
            <a:pPr marL="0" indent="0">
              <a:buNone/>
            </a:pPr>
            <a:endParaRPr lang="en-US" dirty="0"/>
          </a:p>
          <a:p>
            <a:pPr marL="0" indent="0">
              <a:buNone/>
            </a:pPr>
            <a:r>
              <a:rPr lang="en-US" b="1" dirty="0"/>
              <a:t>*2011</a:t>
            </a:r>
          </a:p>
        </p:txBody>
      </p:sp>
    </p:spTree>
    <p:extLst>
      <p:ext uri="{BB962C8B-B14F-4D97-AF65-F5344CB8AC3E}">
        <p14:creationId xmlns:p14="http://schemas.microsoft.com/office/powerpoint/2010/main" val="2283824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14EB7-6612-D64F-8105-F4AD6B854911}"/>
              </a:ext>
            </a:extLst>
          </p:cNvPr>
          <p:cNvSpPr>
            <a:spLocks noGrp="1"/>
          </p:cNvSpPr>
          <p:nvPr>
            <p:ph type="title"/>
          </p:nvPr>
        </p:nvSpPr>
        <p:spPr/>
        <p:txBody>
          <a:bodyPr>
            <a:normAutofit fontScale="90000"/>
          </a:bodyPr>
          <a:lstStyle/>
          <a:p>
            <a:r>
              <a:rPr lang="en-US" b="1" dirty="0"/>
              <a:t>1987 - Developmental Disabilities Assistance and Bill of Rights Act Amendments of 1987</a:t>
            </a:r>
            <a:br>
              <a:rPr lang="en-US" b="1" dirty="0"/>
            </a:br>
            <a:endParaRPr lang="en-US" dirty="0"/>
          </a:p>
        </p:txBody>
      </p:sp>
      <p:sp>
        <p:nvSpPr>
          <p:cNvPr id="3" name="Content Placeholder 2">
            <a:extLst>
              <a:ext uri="{FF2B5EF4-FFF2-40B4-BE49-F238E27FC236}">
                <a16:creationId xmlns:a16="http://schemas.microsoft.com/office/drawing/2014/main" id="{7E5C0D6E-A807-8B4E-A551-4DD789D959A3}"/>
              </a:ext>
            </a:extLst>
          </p:cNvPr>
          <p:cNvSpPr>
            <a:spLocks noGrp="1"/>
          </p:cNvSpPr>
          <p:nvPr>
            <p:ph idx="1"/>
          </p:nvPr>
        </p:nvSpPr>
        <p:spPr/>
        <p:txBody>
          <a:bodyPr>
            <a:normAutofit fontScale="92500" lnSpcReduction="20000"/>
          </a:bodyPr>
          <a:lstStyle/>
          <a:p>
            <a:r>
              <a:rPr lang="en-US" dirty="0"/>
              <a:t>Yearly Report to Congress on the Developmental Disabilities program - ADD collects information from the Councils, P&amp;As, UAPs and PNS grantees </a:t>
            </a:r>
          </a:p>
          <a:p>
            <a:r>
              <a:rPr lang="en-US" dirty="0"/>
              <a:t>UAFs became University Affiliated Programs(UAPs) </a:t>
            </a:r>
          </a:p>
          <a:p>
            <a:r>
              <a:rPr lang="en-US" dirty="0"/>
              <a:t>[1990 Report- Councils study amount and quality of services being provided and whether consumer is satisfied] </a:t>
            </a:r>
          </a:p>
          <a:p>
            <a:pPr marL="0" indent="0">
              <a:buNone/>
            </a:pPr>
            <a:r>
              <a:rPr lang="en-US" b="1" i="1" cap="small" dirty="0"/>
              <a:t>1990 - Amendments (P.L. 101-496) </a:t>
            </a:r>
            <a:endParaRPr lang="en-US" b="1" cap="small" dirty="0"/>
          </a:p>
          <a:p>
            <a:r>
              <a:rPr lang="en-US" dirty="0"/>
              <a:t>Added purpose to say that persons with severe disabilities can live and work and contribute to society </a:t>
            </a:r>
          </a:p>
          <a:p>
            <a:r>
              <a:rPr lang="en-US" dirty="0"/>
              <a:t>Amended functional definition to include infants and young children </a:t>
            </a:r>
          </a:p>
          <a:p>
            <a:r>
              <a:rPr lang="en-US" dirty="0"/>
              <a:t>Established UAP training projects </a:t>
            </a:r>
          </a:p>
          <a:p>
            <a:r>
              <a:rPr lang="en-US" dirty="0"/>
              <a:t>PNS include grants to help people with developmental disabilities gain employment and live better </a:t>
            </a:r>
          </a:p>
          <a:p>
            <a:endParaRPr lang="en-US" dirty="0"/>
          </a:p>
        </p:txBody>
      </p:sp>
    </p:spTree>
    <p:extLst>
      <p:ext uri="{BB962C8B-B14F-4D97-AF65-F5344CB8AC3E}">
        <p14:creationId xmlns:p14="http://schemas.microsoft.com/office/powerpoint/2010/main" val="1701792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7EE71-D075-4F4A-A2D7-21C0AE163C50}"/>
              </a:ext>
            </a:extLst>
          </p:cNvPr>
          <p:cNvSpPr>
            <a:spLocks noGrp="1"/>
          </p:cNvSpPr>
          <p:nvPr>
            <p:ph type="title"/>
          </p:nvPr>
        </p:nvSpPr>
        <p:spPr/>
        <p:txBody>
          <a:bodyPr/>
          <a:lstStyle/>
          <a:p>
            <a:r>
              <a:rPr lang="en-US" b="1" dirty="0"/>
              <a:t>1987 - PL 99-457</a:t>
            </a:r>
          </a:p>
        </p:txBody>
      </p:sp>
      <p:sp>
        <p:nvSpPr>
          <p:cNvPr id="3" name="Content Placeholder 2">
            <a:extLst>
              <a:ext uri="{FF2B5EF4-FFF2-40B4-BE49-F238E27FC236}">
                <a16:creationId xmlns:a16="http://schemas.microsoft.com/office/drawing/2014/main" id="{91BFEE9D-E2FB-D745-BAC4-85BD7AB19607}"/>
              </a:ext>
            </a:extLst>
          </p:cNvPr>
          <p:cNvSpPr>
            <a:spLocks noGrp="1"/>
          </p:cNvSpPr>
          <p:nvPr>
            <p:ph idx="1"/>
          </p:nvPr>
        </p:nvSpPr>
        <p:spPr/>
        <p:txBody>
          <a:bodyPr/>
          <a:lstStyle/>
          <a:p>
            <a:r>
              <a:rPr lang="en-US" dirty="0"/>
              <a:t>Expanded IDEA services to preschool children - Early Intervention Program for Infants and Toddlers with Disabilities (Part C of IDEA)</a:t>
            </a:r>
          </a:p>
          <a:p>
            <a:pPr marL="0" indent="0">
              <a:buNone/>
            </a:pPr>
            <a:r>
              <a:rPr lang="en-US" dirty="0"/>
              <a:t> </a:t>
            </a:r>
            <a:r>
              <a:rPr lang="en-US" u="sng" dirty="0">
                <a:hlinkClick r:id="rId2"/>
              </a:rPr>
              <a:t>http://ectacenter.org/partc/partc.asp</a:t>
            </a:r>
            <a:r>
              <a:rPr lang="en-US" dirty="0"/>
              <a:t> </a:t>
            </a:r>
          </a:p>
        </p:txBody>
      </p:sp>
    </p:spTree>
    <p:extLst>
      <p:ext uri="{BB962C8B-B14F-4D97-AF65-F5344CB8AC3E}">
        <p14:creationId xmlns:p14="http://schemas.microsoft.com/office/powerpoint/2010/main" val="3700857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2DC53-5736-4849-AA9C-70D238998FED}"/>
              </a:ext>
            </a:extLst>
          </p:cNvPr>
          <p:cNvSpPr>
            <a:spLocks noGrp="1"/>
          </p:cNvSpPr>
          <p:nvPr>
            <p:ph type="title"/>
          </p:nvPr>
        </p:nvSpPr>
        <p:spPr/>
        <p:txBody>
          <a:bodyPr/>
          <a:lstStyle/>
          <a:p>
            <a:r>
              <a:rPr lang="en-US" b="1" cap="small" dirty="0"/>
              <a:t>1990 - </a:t>
            </a:r>
            <a:r>
              <a:rPr lang="en-US" b="1" dirty="0"/>
              <a:t>Americans with Disabilities Act (ADA)</a:t>
            </a:r>
          </a:p>
        </p:txBody>
      </p:sp>
      <p:sp>
        <p:nvSpPr>
          <p:cNvPr id="3" name="Content Placeholder 2">
            <a:extLst>
              <a:ext uri="{FF2B5EF4-FFF2-40B4-BE49-F238E27FC236}">
                <a16:creationId xmlns:a16="http://schemas.microsoft.com/office/drawing/2014/main" id="{84D5E5B2-66BB-0845-B1E3-F85C8DDB5D35}"/>
              </a:ext>
            </a:extLst>
          </p:cNvPr>
          <p:cNvSpPr>
            <a:spLocks noGrp="1"/>
          </p:cNvSpPr>
          <p:nvPr>
            <p:ph idx="1"/>
          </p:nvPr>
        </p:nvSpPr>
        <p:spPr/>
        <p:txBody>
          <a:bodyPr/>
          <a:lstStyle/>
          <a:p>
            <a:r>
              <a:rPr lang="en-US" dirty="0"/>
              <a:t>Affirmed the rights of persons with disabilities and prohibited discrimination in employment, public services, public accommodations and services that are operated by private entities and telecommunications.</a:t>
            </a:r>
          </a:p>
        </p:txBody>
      </p:sp>
    </p:spTree>
    <p:extLst>
      <p:ext uri="{BB962C8B-B14F-4D97-AF65-F5344CB8AC3E}">
        <p14:creationId xmlns:p14="http://schemas.microsoft.com/office/powerpoint/2010/main" val="23900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EEED7-3DD6-A247-9837-C1083BD86E29}"/>
              </a:ext>
            </a:extLst>
          </p:cNvPr>
          <p:cNvSpPr>
            <a:spLocks noGrp="1"/>
          </p:cNvSpPr>
          <p:nvPr>
            <p:ph type="title"/>
          </p:nvPr>
        </p:nvSpPr>
        <p:spPr/>
        <p:txBody>
          <a:bodyPr/>
          <a:lstStyle/>
          <a:p>
            <a:r>
              <a:rPr lang="en-US" b="1" cap="small" dirty="0"/>
              <a:t>1946 - </a:t>
            </a:r>
            <a:r>
              <a:rPr lang="en-US" b="1" dirty="0"/>
              <a:t>The Hill-Burton Act</a:t>
            </a:r>
          </a:p>
        </p:txBody>
      </p:sp>
      <p:sp>
        <p:nvSpPr>
          <p:cNvPr id="3" name="Content Placeholder 2">
            <a:extLst>
              <a:ext uri="{FF2B5EF4-FFF2-40B4-BE49-F238E27FC236}">
                <a16:creationId xmlns:a16="http://schemas.microsoft.com/office/drawing/2014/main" id="{CF46C1B9-CD34-364A-9F40-034350B76BCB}"/>
              </a:ext>
            </a:extLst>
          </p:cNvPr>
          <p:cNvSpPr>
            <a:spLocks noGrp="1"/>
          </p:cNvSpPr>
          <p:nvPr>
            <p:ph idx="1"/>
          </p:nvPr>
        </p:nvSpPr>
        <p:spPr/>
        <p:txBody>
          <a:bodyPr/>
          <a:lstStyle/>
          <a:p>
            <a:r>
              <a:rPr lang="en-US" dirty="0"/>
              <a:t>Authorized federal grants to states for the construction of hospitals, public health centers, and health facilities for rehabilitation of people with disabilities. </a:t>
            </a:r>
          </a:p>
        </p:txBody>
      </p:sp>
    </p:spTree>
    <p:extLst>
      <p:ext uri="{BB962C8B-B14F-4D97-AF65-F5344CB8AC3E}">
        <p14:creationId xmlns:p14="http://schemas.microsoft.com/office/powerpoint/2010/main" val="1196802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DE24-C996-094D-B265-29A95B31DC2A}"/>
              </a:ext>
            </a:extLst>
          </p:cNvPr>
          <p:cNvSpPr>
            <a:spLocks noGrp="1"/>
          </p:cNvSpPr>
          <p:nvPr>
            <p:ph type="title"/>
          </p:nvPr>
        </p:nvSpPr>
        <p:spPr/>
        <p:txBody>
          <a:bodyPr>
            <a:normAutofit fontScale="90000"/>
          </a:bodyPr>
          <a:lstStyle/>
          <a:p>
            <a:r>
              <a:rPr lang="en-US" b="1" dirty="0"/>
              <a:t>1993 - California Early Intervention Services Act (CEISA) </a:t>
            </a:r>
            <a:br>
              <a:rPr lang="en-US" b="1" cap="small" dirty="0"/>
            </a:br>
            <a:endParaRPr lang="en-US" dirty="0"/>
          </a:p>
        </p:txBody>
      </p:sp>
      <p:sp>
        <p:nvSpPr>
          <p:cNvPr id="3" name="Content Placeholder 2">
            <a:extLst>
              <a:ext uri="{FF2B5EF4-FFF2-40B4-BE49-F238E27FC236}">
                <a16:creationId xmlns:a16="http://schemas.microsoft.com/office/drawing/2014/main" id="{A325A1F2-D8ED-AF4B-A920-3FE70CAF3ADC}"/>
              </a:ext>
            </a:extLst>
          </p:cNvPr>
          <p:cNvSpPr>
            <a:spLocks noGrp="1"/>
          </p:cNvSpPr>
          <p:nvPr>
            <p:ph idx="1"/>
          </p:nvPr>
        </p:nvSpPr>
        <p:spPr/>
        <p:txBody>
          <a:bodyPr>
            <a:normAutofit fontScale="92500" lnSpcReduction="20000"/>
          </a:bodyPr>
          <a:lstStyle/>
          <a:p>
            <a:r>
              <a:rPr lang="en-US" dirty="0"/>
              <a:t>Established state authority to develop an early intervention service system that was congruent with federal requirements. </a:t>
            </a:r>
          </a:p>
          <a:p>
            <a:r>
              <a:rPr lang="en-US" dirty="0"/>
              <a:t>The California Department of Developmental Services (DDS) plans, develops, implements, and monitors the statewide early intervention services system in collaboration with the California Department of Education (CDE), and with advice and assistance from the </a:t>
            </a:r>
            <a:r>
              <a:rPr lang="en-US" u="sng" dirty="0">
                <a:hlinkClick r:id="rId2"/>
              </a:rPr>
              <a:t>State Interagency Coordinating Council</a:t>
            </a:r>
            <a:r>
              <a:rPr lang="en-US" dirty="0"/>
              <a:t> (ICC). </a:t>
            </a:r>
          </a:p>
          <a:p>
            <a:r>
              <a:rPr lang="en-US" dirty="0"/>
              <a:t>The Departments of Public Health, Health Care Services, and Social Services cooperate and coordinate with DDS and CDE in the delivery of early intervention services.</a:t>
            </a:r>
          </a:p>
          <a:p>
            <a:r>
              <a:rPr lang="en-US" dirty="0"/>
              <a:t>CEISA required statewide services for eligible infants and toddlers, birth to 36 months.</a:t>
            </a:r>
          </a:p>
          <a:p>
            <a:r>
              <a:rPr lang="en-US" i="1" dirty="0" err="1"/>
              <a:t>Lanterman</a:t>
            </a:r>
            <a:r>
              <a:rPr lang="en-US" i="1" dirty="0"/>
              <a:t> Act Amended to add Early Intervention Services</a:t>
            </a:r>
            <a:r>
              <a:rPr lang="en-US" dirty="0"/>
              <a:t> (1993)</a:t>
            </a:r>
          </a:p>
          <a:p>
            <a:endParaRPr lang="en-US" dirty="0"/>
          </a:p>
        </p:txBody>
      </p:sp>
    </p:spTree>
    <p:extLst>
      <p:ext uri="{BB962C8B-B14F-4D97-AF65-F5344CB8AC3E}">
        <p14:creationId xmlns:p14="http://schemas.microsoft.com/office/powerpoint/2010/main" val="3159095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BE95F-B30E-EA42-9979-9CE2DC047826}"/>
              </a:ext>
            </a:extLst>
          </p:cNvPr>
          <p:cNvSpPr>
            <a:spLocks noGrp="1"/>
          </p:cNvSpPr>
          <p:nvPr>
            <p:ph type="title"/>
          </p:nvPr>
        </p:nvSpPr>
        <p:spPr/>
        <p:txBody>
          <a:bodyPr>
            <a:normAutofit fontScale="90000"/>
          </a:bodyPr>
          <a:lstStyle/>
          <a:p>
            <a:r>
              <a:rPr lang="en-US" b="1" cap="small" dirty="0"/>
              <a:t>1994 - </a:t>
            </a:r>
            <a:r>
              <a:rPr lang="en-US" b="1" dirty="0"/>
              <a:t>Developmental Disabilities Act of 1994 </a:t>
            </a:r>
            <a:br>
              <a:rPr lang="en-US" b="1" dirty="0"/>
            </a:br>
            <a:r>
              <a:rPr lang="en-US" b="1" dirty="0"/>
              <a:t>(P.L. 103-230) </a:t>
            </a:r>
            <a:br>
              <a:rPr lang="en-US" b="1" cap="small" dirty="0"/>
            </a:br>
            <a:endParaRPr lang="en-US" dirty="0"/>
          </a:p>
        </p:txBody>
      </p:sp>
      <p:sp>
        <p:nvSpPr>
          <p:cNvPr id="3" name="Content Placeholder 2">
            <a:extLst>
              <a:ext uri="{FF2B5EF4-FFF2-40B4-BE49-F238E27FC236}">
                <a16:creationId xmlns:a16="http://schemas.microsoft.com/office/drawing/2014/main" id="{D1AFAADB-A111-8846-A49B-B5DCFA7150BD}"/>
              </a:ext>
            </a:extLst>
          </p:cNvPr>
          <p:cNvSpPr>
            <a:spLocks noGrp="1"/>
          </p:cNvSpPr>
          <p:nvPr>
            <p:ph idx="1"/>
          </p:nvPr>
        </p:nvSpPr>
        <p:spPr/>
        <p:txBody>
          <a:bodyPr>
            <a:normAutofit fontScale="77500" lnSpcReduction="20000"/>
          </a:bodyPr>
          <a:lstStyle/>
          <a:p>
            <a:r>
              <a:rPr lang="en-US" dirty="0"/>
              <a:t>Respect for the individual, services should be what the individual wants and consider a person’s culture when planning and providing services (unserved and underserved) </a:t>
            </a:r>
          </a:p>
          <a:p>
            <a:r>
              <a:rPr lang="en-US" dirty="0"/>
              <a:t>Persons with developmental disabilities and their families should make the decisions for that person </a:t>
            </a:r>
          </a:p>
          <a:p>
            <a:r>
              <a:rPr lang="en-US" dirty="0"/>
              <a:t>State Councils must promote activities that: </a:t>
            </a:r>
          </a:p>
          <a:p>
            <a:pPr lvl="1"/>
            <a:r>
              <a:rPr lang="en-US" dirty="0"/>
              <a:t>change the way things are done for people with developmental disabilities </a:t>
            </a:r>
          </a:p>
          <a:p>
            <a:pPr lvl="1"/>
            <a:r>
              <a:rPr lang="en-US" dirty="0"/>
              <a:t>Make it easier to do these activities </a:t>
            </a:r>
          </a:p>
          <a:p>
            <a:pPr lvl="1"/>
            <a:r>
              <a:rPr lang="en-US" dirty="0"/>
              <a:t>Tell state officials about these activities and the need for more services and programs </a:t>
            </a:r>
          </a:p>
          <a:p>
            <a:pPr lvl="1"/>
            <a:r>
              <a:rPr lang="en-US" dirty="0"/>
              <a:t>P&amp;As – Protect the confidentiality of client records </a:t>
            </a:r>
          </a:p>
          <a:p>
            <a:pPr lvl="1"/>
            <a:r>
              <a:rPr lang="en-US" dirty="0"/>
              <a:t>University Affiliated Programs – New program standards </a:t>
            </a:r>
          </a:p>
          <a:p>
            <a:r>
              <a:rPr lang="en-US" dirty="0"/>
              <a:t>Secretary of Health and Human Services </a:t>
            </a:r>
          </a:p>
          <a:p>
            <a:pPr lvl="1"/>
            <a:r>
              <a:rPr lang="en-US" dirty="0"/>
              <a:t>Required ADD to fund a grant to see if it would be a good idea for the State Council to also be responsible for looking at services for persons with severe disabilities other than developmental </a:t>
            </a:r>
          </a:p>
        </p:txBody>
      </p:sp>
    </p:spTree>
    <p:extLst>
      <p:ext uri="{BB962C8B-B14F-4D97-AF65-F5344CB8AC3E}">
        <p14:creationId xmlns:p14="http://schemas.microsoft.com/office/powerpoint/2010/main" val="3316057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B6926-B8D4-B848-93D3-36A168DCAB39}"/>
              </a:ext>
            </a:extLst>
          </p:cNvPr>
          <p:cNvSpPr>
            <a:spLocks noGrp="1"/>
          </p:cNvSpPr>
          <p:nvPr>
            <p:ph type="title"/>
          </p:nvPr>
        </p:nvSpPr>
        <p:spPr/>
        <p:txBody>
          <a:bodyPr>
            <a:normAutofit fontScale="90000"/>
          </a:bodyPr>
          <a:lstStyle/>
          <a:p>
            <a:r>
              <a:rPr lang="en-US" b="1" cap="small" dirty="0"/>
              <a:t>1996 - </a:t>
            </a:r>
            <a:r>
              <a:rPr lang="en-US" b="1" dirty="0"/>
              <a:t>Developmental Disabilities Act &amp; Bill of Rights Act Amendments of 1996 (P.L. 104- 183) </a:t>
            </a:r>
            <a:br>
              <a:rPr lang="en-US" b="1" cap="small" dirty="0"/>
            </a:br>
            <a:endParaRPr lang="en-US" dirty="0"/>
          </a:p>
        </p:txBody>
      </p:sp>
      <p:sp>
        <p:nvSpPr>
          <p:cNvPr id="3" name="Content Placeholder 2">
            <a:extLst>
              <a:ext uri="{FF2B5EF4-FFF2-40B4-BE49-F238E27FC236}">
                <a16:creationId xmlns:a16="http://schemas.microsoft.com/office/drawing/2014/main" id="{96C77079-1C3F-9442-997E-04EA63B12006}"/>
              </a:ext>
            </a:extLst>
          </p:cNvPr>
          <p:cNvSpPr>
            <a:spLocks noGrp="1"/>
          </p:cNvSpPr>
          <p:nvPr>
            <p:ph idx="1"/>
          </p:nvPr>
        </p:nvSpPr>
        <p:spPr/>
        <p:txBody>
          <a:bodyPr/>
          <a:lstStyle/>
          <a:p>
            <a:r>
              <a:rPr lang="en-US" dirty="0"/>
              <a:t>Extended authorization of appropriations of ADD programs for three years through Fiscal Years 1997, 1998 and 1999 </a:t>
            </a:r>
          </a:p>
          <a:p>
            <a:endParaRPr lang="en-US" dirty="0"/>
          </a:p>
        </p:txBody>
      </p:sp>
    </p:spTree>
    <p:extLst>
      <p:ext uri="{BB962C8B-B14F-4D97-AF65-F5344CB8AC3E}">
        <p14:creationId xmlns:p14="http://schemas.microsoft.com/office/powerpoint/2010/main" val="13322004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E00CD-8CDC-1E47-9AE1-B60B7F993FCA}"/>
              </a:ext>
            </a:extLst>
          </p:cNvPr>
          <p:cNvSpPr>
            <a:spLocks noGrp="1"/>
          </p:cNvSpPr>
          <p:nvPr>
            <p:ph type="title"/>
          </p:nvPr>
        </p:nvSpPr>
        <p:spPr/>
        <p:txBody>
          <a:bodyPr>
            <a:normAutofit fontScale="90000"/>
          </a:bodyPr>
          <a:lstStyle/>
          <a:p>
            <a:r>
              <a:rPr lang="en-US" b="1" dirty="0"/>
              <a:t>1997 - INDIVIDUALS WITH DISABILITIES EDUCATION ACT, PART C; CALIFORNIA EARLY INTERVENTION SERVICES ACT; AND TITLE 17 </a:t>
            </a:r>
            <a:br>
              <a:rPr lang="en-US" b="1" cap="small" dirty="0"/>
            </a:br>
            <a:endParaRPr lang="en-US" dirty="0"/>
          </a:p>
        </p:txBody>
      </p:sp>
      <p:sp>
        <p:nvSpPr>
          <p:cNvPr id="3" name="Content Placeholder 2">
            <a:extLst>
              <a:ext uri="{FF2B5EF4-FFF2-40B4-BE49-F238E27FC236}">
                <a16:creationId xmlns:a16="http://schemas.microsoft.com/office/drawing/2014/main" id="{8BC53F8F-3207-F74F-9874-5D2FE8A80D1E}"/>
              </a:ext>
            </a:extLst>
          </p:cNvPr>
          <p:cNvSpPr>
            <a:spLocks noGrp="1"/>
          </p:cNvSpPr>
          <p:nvPr>
            <p:ph idx="1"/>
          </p:nvPr>
        </p:nvSpPr>
        <p:spPr/>
        <p:txBody>
          <a:bodyPr>
            <a:normAutofit fontScale="92500" lnSpcReduction="10000"/>
          </a:bodyPr>
          <a:lstStyle/>
          <a:p>
            <a:r>
              <a:rPr lang="en-US" dirty="0"/>
              <a:t>California Early Start was developed in response to federal legislation authorizing states to maintain and implement statewide interagency systems that provide early intervention services. </a:t>
            </a:r>
          </a:p>
          <a:p>
            <a:r>
              <a:rPr lang="en-US" dirty="0"/>
              <a:t>The Early Intervention Program for Infants and Toddlers with Disabilities was enacted in 1986 under the Individuals with Disabilities Education Act (IDEA; 20; U.S.C., Section 1431 et seq.). </a:t>
            </a:r>
            <a:r>
              <a:rPr lang="en-US" u="sng" dirty="0">
                <a:hlinkClick r:id="rId2"/>
              </a:rPr>
              <a:t>IDEA, Part C</a:t>
            </a:r>
            <a:r>
              <a:rPr lang="en-US" dirty="0"/>
              <a:t>, was reauthorized by Congress in 1997 with the law becoming effective July 1, 1998. </a:t>
            </a:r>
          </a:p>
          <a:p>
            <a:r>
              <a:rPr lang="en-US" dirty="0"/>
              <a:t>Final federal regulations became effective in March of 1999 and are found in </a:t>
            </a:r>
            <a:r>
              <a:rPr lang="en-US" u="sng" dirty="0">
                <a:hlinkClick r:id="rId3"/>
              </a:rPr>
              <a:t>Title 34, Code of Federal Regulations</a:t>
            </a:r>
            <a:r>
              <a:rPr lang="en-US" dirty="0"/>
              <a:t>, Part 303. </a:t>
            </a:r>
          </a:p>
          <a:p>
            <a:r>
              <a:rPr lang="en-US" dirty="0"/>
              <a:t>More information on these laws and regulations can be found at </a:t>
            </a:r>
            <a:r>
              <a:rPr lang="en-US" u="sng" dirty="0">
                <a:hlinkClick r:id="rId4"/>
              </a:rPr>
              <a:t>The Early Childhood Technical Assistance Center</a:t>
            </a:r>
            <a:r>
              <a:rPr lang="en-US" dirty="0"/>
              <a:t>. </a:t>
            </a:r>
          </a:p>
        </p:txBody>
      </p:sp>
    </p:spTree>
    <p:extLst>
      <p:ext uri="{BB962C8B-B14F-4D97-AF65-F5344CB8AC3E}">
        <p14:creationId xmlns:p14="http://schemas.microsoft.com/office/powerpoint/2010/main" val="3262818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C5741-73C2-8B48-9DAE-7AAAB5A45925}"/>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9FBEBB9B-6108-8B47-8FF5-4DBB98A0ACD9}"/>
              </a:ext>
            </a:extLst>
          </p:cNvPr>
          <p:cNvSpPr>
            <a:spLocks noGrp="1"/>
          </p:cNvSpPr>
          <p:nvPr>
            <p:ph idx="1"/>
          </p:nvPr>
        </p:nvSpPr>
        <p:spPr/>
        <p:txBody>
          <a:bodyPr/>
          <a:lstStyle/>
          <a:p>
            <a:r>
              <a:rPr lang="en-US" b="1" cap="small" dirty="0"/>
              <a:t>State regulations governing Early Start were approved in August of 1998 and are found in </a:t>
            </a:r>
            <a:r>
              <a:rPr lang="en-US" b="1" u="sng" cap="small" dirty="0">
                <a:hlinkClick r:id="rId2"/>
              </a:rPr>
              <a:t>Title 17, California Code of Regulations, Section 52000 through 52175</a:t>
            </a:r>
            <a:endParaRPr lang="en-US" b="1" u="sng" cap="small" dirty="0"/>
          </a:p>
          <a:p>
            <a:r>
              <a:rPr lang="en-US" b="1" cap="small" dirty="0"/>
              <a:t>Final federal regulations for IDEA, PART C became effective in March of 1999 and are found in </a:t>
            </a:r>
            <a:r>
              <a:rPr lang="en-US" b="1" u="sng" cap="small" dirty="0">
                <a:hlinkClick r:id="rId3"/>
              </a:rPr>
              <a:t>Title 34, Code of Federal Regulations</a:t>
            </a:r>
            <a:r>
              <a:rPr lang="en-US" b="1" cap="small" dirty="0"/>
              <a:t>, Part 303.</a:t>
            </a:r>
          </a:p>
          <a:p>
            <a:pPr marL="0" indent="0">
              <a:buNone/>
            </a:pPr>
            <a:endParaRPr lang="en-US" b="1" cap="small" dirty="0"/>
          </a:p>
        </p:txBody>
      </p:sp>
    </p:spTree>
    <p:extLst>
      <p:ext uri="{BB962C8B-B14F-4D97-AF65-F5344CB8AC3E}">
        <p14:creationId xmlns:p14="http://schemas.microsoft.com/office/powerpoint/2010/main" val="765989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9DA54-A218-4142-8E30-AEBF85BDDDD1}"/>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9D63B15C-264C-D749-8EE4-7F83C3446564}"/>
              </a:ext>
            </a:extLst>
          </p:cNvPr>
          <p:cNvSpPr>
            <a:spLocks noGrp="1"/>
          </p:cNvSpPr>
          <p:nvPr>
            <p:ph idx="1"/>
          </p:nvPr>
        </p:nvSpPr>
        <p:spPr/>
        <p:txBody>
          <a:bodyPr>
            <a:normAutofit fontScale="92500" lnSpcReduction="20000"/>
          </a:bodyPr>
          <a:lstStyle/>
          <a:p>
            <a:r>
              <a:rPr lang="en-US" b="1" cap="small" dirty="0"/>
              <a:t>State Interagency Coordinating Council (ICC) on Early Intervention Overview </a:t>
            </a:r>
            <a:r>
              <a:rPr lang="en-US" b="1" u="sng" cap="small" dirty="0">
                <a:hlinkClick r:id="rId2"/>
              </a:rPr>
              <a:t>https://www.dds.ca.gov/EarlyStart/ICCOverview.cfm</a:t>
            </a:r>
            <a:endParaRPr lang="en-US" b="1" cap="small" dirty="0"/>
          </a:p>
          <a:p>
            <a:r>
              <a:rPr lang="en-US" dirty="0"/>
              <a:t>THE ICC PROVIDES ADVICE AND ASSISTANCE TO THE DEPARTMENT OF DEVELOPMENTAL SERVICES</a:t>
            </a:r>
          </a:p>
          <a:p>
            <a:r>
              <a:rPr lang="en-US" dirty="0"/>
              <a:t>Members of the ICC are appointed by the Governor. The council is comprised of parents of children with disabilities, early intervention service providers, health care professionals, state agency representatives, and others interested in early intervention.</a:t>
            </a:r>
          </a:p>
          <a:p>
            <a:r>
              <a:rPr lang="en-US" dirty="0"/>
              <a:t>The ICC meets four times a year and encourages a family-centered approach, family-professional partnerships, and interagency collaboration, while providing a forum for public input.</a:t>
            </a:r>
          </a:p>
          <a:p>
            <a:r>
              <a:rPr lang="en-US" dirty="0"/>
              <a:t>(916) 654-2773 or email </a:t>
            </a:r>
            <a:r>
              <a:rPr lang="en-US" u="sng" dirty="0">
                <a:hlinkClick r:id="rId3"/>
              </a:rPr>
              <a:t>jessica.dailey-keithline@dds.ca.gov</a:t>
            </a:r>
            <a:r>
              <a:rPr lang="en-US" dirty="0"/>
              <a:t> </a:t>
            </a:r>
            <a:endParaRPr lang="en-US" b="1" cap="small" dirty="0"/>
          </a:p>
          <a:p>
            <a:endParaRPr lang="en-US" dirty="0"/>
          </a:p>
        </p:txBody>
      </p:sp>
    </p:spTree>
    <p:extLst>
      <p:ext uri="{BB962C8B-B14F-4D97-AF65-F5344CB8AC3E}">
        <p14:creationId xmlns:p14="http://schemas.microsoft.com/office/powerpoint/2010/main" val="2923454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3E1C9-D8F1-854A-B0A2-68A4AEE581D4}"/>
              </a:ext>
            </a:extLst>
          </p:cNvPr>
          <p:cNvSpPr>
            <a:spLocks noGrp="1"/>
          </p:cNvSpPr>
          <p:nvPr>
            <p:ph type="title"/>
          </p:nvPr>
        </p:nvSpPr>
        <p:spPr/>
        <p:txBody>
          <a:bodyPr/>
          <a:lstStyle/>
          <a:p>
            <a:r>
              <a:rPr lang="en-US" b="1" dirty="0"/>
              <a:t>2000 - Developmental Disabilities Assistance and Bill of Rights Act of 2000 (P.L. 106-402) </a:t>
            </a:r>
          </a:p>
        </p:txBody>
      </p:sp>
      <p:sp>
        <p:nvSpPr>
          <p:cNvPr id="3" name="Content Placeholder 2">
            <a:extLst>
              <a:ext uri="{FF2B5EF4-FFF2-40B4-BE49-F238E27FC236}">
                <a16:creationId xmlns:a16="http://schemas.microsoft.com/office/drawing/2014/main" id="{A778B53C-9049-7C4C-A0BD-D6A30F1D772A}"/>
              </a:ext>
            </a:extLst>
          </p:cNvPr>
          <p:cNvSpPr>
            <a:spLocks noGrp="1"/>
          </p:cNvSpPr>
          <p:nvPr>
            <p:ph idx="1"/>
          </p:nvPr>
        </p:nvSpPr>
        <p:spPr/>
        <p:txBody>
          <a:bodyPr>
            <a:normAutofit fontScale="77500" lnSpcReduction="20000"/>
          </a:bodyPr>
          <a:lstStyle/>
          <a:p>
            <a:r>
              <a:rPr lang="en-US" dirty="0"/>
              <a:t>Secretary directed to set up a process to monitor grantees </a:t>
            </a:r>
          </a:p>
          <a:p>
            <a:r>
              <a:rPr lang="en-US" dirty="0"/>
              <a:t>identify and report on progress achieved through advocacy, capacity building, and systemic change activities using indicators of progress developed for chosen area of emphasis </a:t>
            </a:r>
          </a:p>
          <a:p>
            <a:r>
              <a:rPr lang="en-US" dirty="0"/>
              <a:t>Grantees must include activities that focus on working together </a:t>
            </a:r>
          </a:p>
          <a:p>
            <a:r>
              <a:rPr lang="en-US" dirty="0"/>
              <a:t>include more persons with developmental disabilities and their families (60% versus 50%) </a:t>
            </a:r>
          </a:p>
          <a:p>
            <a:r>
              <a:rPr lang="en-US" dirty="0"/>
              <a:t>Governing board can only stay on for a limited time and must be selected by the P&amp;A</a:t>
            </a:r>
          </a:p>
          <a:p>
            <a:r>
              <a:rPr lang="en-US" dirty="0"/>
              <a:t>Majority of the board must be a person with a developmental disability and family members </a:t>
            </a:r>
          </a:p>
          <a:p>
            <a:r>
              <a:rPr lang="en-US" dirty="0"/>
              <a:t>Broader access to provider/individual records to investigate potential abuse and neglect </a:t>
            </a:r>
          </a:p>
          <a:p>
            <a:r>
              <a:rPr lang="en-US" dirty="0"/>
              <a:t>New name - University Centers for Excellence in Developmental Disabilities (UCEDDs) </a:t>
            </a:r>
          </a:p>
        </p:txBody>
      </p:sp>
    </p:spTree>
    <p:extLst>
      <p:ext uri="{BB962C8B-B14F-4D97-AF65-F5344CB8AC3E}">
        <p14:creationId xmlns:p14="http://schemas.microsoft.com/office/powerpoint/2010/main" val="3999815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E3648-FB8C-304C-BC33-DCA46AB27D66}"/>
              </a:ext>
            </a:extLst>
          </p:cNvPr>
          <p:cNvSpPr>
            <a:spLocks noGrp="1"/>
          </p:cNvSpPr>
          <p:nvPr>
            <p:ph type="title"/>
          </p:nvPr>
        </p:nvSpPr>
        <p:spPr/>
        <p:txBody>
          <a:bodyPr/>
          <a:lstStyle/>
          <a:p>
            <a:r>
              <a:rPr lang="en-US" b="1" dirty="0"/>
              <a:t>The DD Act, the DD Network and the Role of DD Councils </a:t>
            </a:r>
          </a:p>
        </p:txBody>
      </p:sp>
      <p:sp>
        <p:nvSpPr>
          <p:cNvPr id="3" name="Content Placeholder 2">
            <a:extLst>
              <a:ext uri="{FF2B5EF4-FFF2-40B4-BE49-F238E27FC236}">
                <a16:creationId xmlns:a16="http://schemas.microsoft.com/office/drawing/2014/main" id="{D885542E-1369-9F4D-A6E3-7B3537534871}"/>
              </a:ext>
            </a:extLst>
          </p:cNvPr>
          <p:cNvSpPr>
            <a:spLocks noGrp="1"/>
          </p:cNvSpPr>
          <p:nvPr>
            <p:ph idx="1"/>
          </p:nvPr>
        </p:nvSpPr>
        <p:spPr/>
        <p:txBody>
          <a:bodyPr>
            <a:normAutofit fontScale="92500" lnSpcReduction="20000"/>
          </a:bodyPr>
          <a:lstStyle/>
          <a:p>
            <a:r>
              <a:rPr lang="en-US" dirty="0"/>
              <a:t>DD Councils are part of the Developmental Disabilities Network as outlined by the Developmental Disabilities Assistance and Bill of Rights Act Amendments of 2000 (The DD Act). The DD Network works independently through federal funding provided by the Administration on Intellectual and Development Disabilities under the leadership of the Administration for Community Living in the Department of Health and Human Services.  DD Councils are made up of voluntary members appointed by the state’s governor.  By law, the majority of members must have a developmental disability or be a family member to a person with developmental disability. The DD Councils focus on creating programs and advocating policy that empower individuals with developmental disabilities and allows them to participate as an equal member of society. DD Councils work to create an environment of self-sufficiency, self-determination, inclusion, and acceptance. DD Councils also play a critical role in quality assurance and as innovators in the development of community programs and solutions. </a:t>
            </a:r>
          </a:p>
        </p:txBody>
      </p:sp>
    </p:spTree>
    <p:extLst>
      <p:ext uri="{BB962C8B-B14F-4D97-AF65-F5344CB8AC3E}">
        <p14:creationId xmlns:p14="http://schemas.microsoft.com/office/powerpoint/2010/main" val="39826407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53D7-0364-444D-AE4D-0679BB4334BC}"/>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F215052B-6036-DB45-9843-5A6DB9C50809}"/>
              </a:ext>
            </a:extLst>
          </p:cNvPr>
          <p:cNvSpPr>
            <a:spLocks noGrp="1"/>
          </p:cNvSpPr>
          <p:nvPr>
            <p:ph idx="1"/>
          </p:nvPr>
        </p:nvSpPr>
        <p:spPr/>
        <p:txBody>
          <a:bodyPr/>
          <a:lstStyle/>
          <a:p>
            <a:r>
              <a:rPr lang="en-US" dirty="0"/>
              <a:t>The </a:t>
            </a:r>
            <a:r>
              <a:rPr lang="en-US" u="sng" dirty="0">
                <a:hlinkClick r:id="rId2"/>
              </a:rPr>
              <a:t>National Association of Councils on Developmental Disabilities (NACDD)</a:t>
            </a:r>
            <a:r>
              <a:rPr lang="en-US" dirty="0"/>
              <a:t> is the national association for the 56 Councils on Developmental Disabilities (DD Councils) across the United States and its territories.  The DD Councils receive federal funding to support programs that promote self-determination, integration, and inclusion for all people in the United States with developmental disabilities. </a:t>
            </a:r>
          </a:p>
        </p:txBody>
      </p:sp>
    </p:spTree>
    <p:extLst>
      <p:ext uri="{BB962C8B-B14F-4D97-AF65-F5344CB8AC3E}">
        <p14:creationId xmlns:p14="http://schemas.microsoft.com/office/powerpoint/2010/main" val="15494451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69070-ADCA-A944-A051-A8BB522BF079}"/>
              </a:ext>
            </a:extLst>
          </p:cNvPr>
          <p:cNvSpPr>
            <a:spLocks noGrp="1"/>
          </p:cNvSpPr>
          <p:nvPr>
            <p:ph type="title"/>
          </p:nvPr>
        </p:nvSpPr>
        <p:spPr/>
        <p:txBody>
          <a:bodyPr/>
          <a:lstStyle/>
          <a:p>
            <a:r>
              <a:rPr lang="en-US" dirty="0"/>
              <a:t>2004 - Reauthorization of IDEA (2004) </a:t>
            </a:r>
          </a:p>
        </p:txBody>
      </p:sp>
      <p:sp>
        <p:nvSpPr>
          <p:cNvPr id="3" name="Content Placeholder 2">
            <a:extLst>
              <a:ext uri="{FF2B5EF4-FFF2-40B4-BE49-F238E27FC236}">
                <a16:creationId xmlns:a16="http://schemas.microsoft.com/office/drawing/2014/main" id="{6BC08019-175F-DF46-9D3F-E8C36B2F3758}"/>
              </a:ext>
            </a:extLst>
          </p:cNvPr>
          <p:cNvSpPr>
            <a:spLocks noGrp="1"/>
          </p:cNvSpPr>
          <p:nvPr>
            <p:ph idx="1"/>
          </p:nvPr>
        </p:nvSpPr>
        <p:spPr/>
        <p:txBody>
          <a:bodyPr/>
          <a:lstStyle/>
          <a:p>
            <a:r>
              <a:rPr lang="en-US" u="sng" dirty="0">
                <a:hlinkClick r:id="rId2"/>
              </a:rPr>
              <a:t>https://www.gpo.gov/fdsys/pkg/USCODE-2010-title20/pdf/USCODE-2010-title20-chap33-subchapI.pdf</a:t>
            </a:r>
            <a:r>
              <a:rPr lang="en-US" dirty="0"/>
              <a:t> </a:t>
            </a:r>
            <a:r>
              <a:rPr lang="en-US" u="sng" dirty="0">
                <a:hlinkClick r:id="rId3"/>
              </a:rPr>
              <a:t>https://www.gpo.gov/fdsys/pkg/USCODE-2011-title20/html/USCODE-2011-title20-chap33.htm</a:t>
            </a:r>
            <a:r>
              <a:rPr lang="en-US" dirty="0"/>
              <a:t> </a:t>
            </a:r>
          </a:p>
        </p:txBody>
      </p:sp>
    </p:spTree>
    <p:extLst>
      <p:ext uri="{BB962C8B-B14F-4D97-AF65-F5344CB8AC3E}">
        <p14:creationId xmlns:p14="http://schemas.microsoft.com/office/powerpoint/2010/main" val="4288621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8922B-B6C5-D647-9B83-698C9CE918E3}"/>
              </a:ext>
            </a:extLst>
          </p:cNvPr>
          <p:cNvSpPr>
            <a:spLocks noGrp="1"/>
          </p:cNvSpPr>
          <p:nvPr>
            <p:ph type="title"/>
          </p:nvPr>
        </p:nvSpPr>
        <p:spPr/>
        <p:txBody>
          <a:bodyPr/>
          <a:lstStyle/>
          <a:p>
            <a:r>
              <a:rPr lang="en-US" b="1" dirty="0"/>
              <a:t>1950 – Hillsborough Auxiliary Founded (now known as the </a:t>
            </a:r>
            <a:r>
              <a:rPr lang="en-US" b="1" dirty="0" err="1"/>
              <a:t>Gatepath</a:t>
            </a:r>
            <a:r>
              <a:rPr lang="en-US" b="1" dirty="0"/>
              <a:t> Auxiliary)</a:t>
            </a:r>
          </a:p>
        </p:txBody>
      </p:sp>
      <p:sp>
        <p:nvSpPr>
          <p:cNvPr id="3" name="Content Placeholder 2">
            <a:extLst>
              <a:ext uri="{FF2B5EF4-FFF2-40B4-BE49-F238E27FC236}">
                <a16:creationId xmlns:a16="http://schemas.microsoft.com/office/drawing/2014/main" id="{FF2CDE57-3F00-E242-A98D-5FD71747FFB0}"/>
              </a:ext>
            </a:extLst>
          </p:cNvPr>
          <p:cNvSpPr>
            <a:spLocks noGrp="1"/>
          </p:cNvSpPr>
          <p:nvPr>
            <p:ph idx="1"/>
          </p:nvPr>
        </p:nvSpPr>
        <p:spPr/>
        <p:txBody>
          <a:bodyPr>
            <a:normAutofit fontScale="62500" lnSpcReduction="20000"/>
          </a:bodyPr>
          <a:lstStyle/>
          <a:p>
            <a:pPr marL="0" indent="0">
              <a:buNone/>
            </a:pPr>
            <a:r>
              <a:rPr lang="en-US" dirty="0">
                <a:hlinkClick r:id="rId2"/>
              </a:rPr>
              <a:t>https://gatepathauxiliary.org/history/</a:t>
            </a:r>
            <a:endParaRPr lang="en-US" dirty="0"/>
          </a:p>
          <a:p>
            <a:pPr marL="0" indent="0">
              <a:buNone/>
            </a:pPr>
            <a:endParaRPr lang="en-US" dirty="0"/>
          </a:p>
          <a:p>
            <a:r>
              <a:rPr lang="en-US" sz="3400" dirty="0"/>
              <a:t>Ruth </a:t>
            </a:r>
            <a:r>
              <a:rPr lang="en-US" sz="3400" dirty="0" err="1"/>
              <a:t>Heimann</a:t>
            </a:r>
            <a:r>
              <a:rPr lang="en-US" sz="3400" dirty="0"/>
              <a:t> established  the Hillsborough Auxiliary to support the programs of </a:t>
            </a:r>
            <a:r>
              <a:rPr lang="en-US" sz="3400" dirty="0" err="1"/>
              <a:t>Gatepath</a:t>
            </a:r>
            <a:r>
              <a:rPr lang="en-US" sz="3400" dirty="0"/>
              <a:t> (formerly known as Crippled Children Center)</a:t>
            </a:r>
          </a:p>
          <a:p>
            <a:r>
              <a:rPr lang="en-US" sz="3400" dirty="0"/>
              <a:t>Over the years </a:t>
            </a:r>
            <a:r>
              <a:rPr lang="en-US" sz="3400" dirty="0" err="1"/>
              <a:t>Gatepath</a:t>
            </a:r>
            <a:r>
              <a:rPr lang="en-US" sz="3400" dirty="0"/>
              <a:t> has undergone several name changes. To align with the evolution and name changes of the nonprofit organization it supports, the Auxiliary officially changed its name to the </a:t>
            </a:r>
            <a:r>
              <a:rPr lang="en-US" sz="3400" dirty="0" err="1"/>
              <a:t>Gatepath</a:t>
            </a:r>
            <a:r>
              <a:rPr lang="en-US" sz="3400" dirty="0"/>
              <a:t> Auxiliary. The purpose of the Auxiliary has remained the same since its inception: to serve and assist community members with special needs and developmental disabilities.</a:t>
            </a:r>
          </a:p>
          <a:p>
            <a:r>
              <a:rPr lang="en-US" sz="3400" dirty="0"/>
              <a:t>Founding member Ruth </a:t>
            </a:r>
            <a:r>
              <a:rPr lang="en-US" sz="3400" dirty="0" err="1"/>
              <a:t>Heimann</a:t>
            </a:r>
            <a:r>
              <a:rPr lang="en-US" sz="3400" dirty="0"/>
              <a:t> led the Auxiliary in establishing several social events for the children, youth and adults who were part of the </a:t>
            </a:r>
            <a:r>
              <a:rPr lang="en-US" sz="3400" dirty="0" err="1"/>
              <a:t>Gatepath’s</a:t>
            </a:r>
            <a:r>
              <a:rPr lang="en-US" sz="3400" dirty="0"/>
              <a:t> programs. These events are still in place today. Additionally, the Auxiliary contributes funds in support of the organization’s mission of creating a world where people of all abilities are fully accepted, respected and included in all aspects of life … from the classroom to the workplace.</a:t>
            </a:r>
          </a:p>
          <a:p>
            <a:r>
              <a:rPr lang="en-US" sz="3400" dirty="0"/>
              <a:t>The organization became a 501(c)(3) nonprofit in 1957.</a:t>
            </a:r>
          </a:p>
        </p:txBody>
      </p:sp>
    </p:spTree>
    <p:extLst>
      <p:ext uri="{BB962C8B-B14F-4D97-AF65-F5344CB8AC3E}">
        <p14:creationId xmlns:p14="http://schemas.microsoft.com/office/powerpoint/2010/main" val="29798891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5CBED-5CB4-4E49-92AA-1A8476045FA7}"/>
              </a:ext>
            </a:extLst>
          </p:cNvPr>
          <p:cNvSpPr>
            <a:spLocks noGrp="1"/>
          </p:cNvSpPr>
          <p:nvPr>
            <p:ph type="title"/>
          </p:nvPr>
        </p:nvSpPr>
        <p:spPr/>
        <p:txBody>
          <a:bodyPr/>
          <a:lstStyle/>
          <a:p>
            <a:r>
              <a:rPr lang="en-US" dirty="0"/>
              <a:t>2004 - </a:t>
            </a:r>
            <a:r>
              <a:rPr lang="en-US" b="1" dirty="0"/>
              <a:t>Mental Health Services Act (MHSA)</a:t>
            </a:r>
            <a:endParaRPr lang="en-US" dirty="0"/>
          </a:p>
        </p:txBody>
      </p:sp>
      <p:sp>
        <p:nvSpPr>
          <p:cNvPr id="3" name="Content Placeholder 2">
            <a:extLst>
              <a:ext uri="{FF2B5EF4-FFF2-40B4-BE49-F238E27FC236}">
                <a16:creationId xmlns:a16="http://schemas.microsoft.com/office/drawing/2014/main" id="{EBDD9530-2FE6-FC4E-A898-C5AE358A4CCF}"/>
              </a:ext>
            </a:extLst>
          </p:cNvPr>
          <p:cNvSpPr>
            <a:spLocks noGrp="1"/>
          </p:cNvSpPr>
          <p:nvPr>
            <p:ph idx="1"/>
          </p:nvPr>
        </p:nvSpPr>
        <p:spPr/>
        <p:txBody>
          <a:bodyPr>
            <a:normAutofit fontScale="92500" lnSpcReduction="20000"/>
          </a:bodyPr>
          <a:lstStyle/>
          <a:p>
            <a:r>
              <a:rPr lang="en-US" dirty="0"/>
              <a:t>The passage of Proposition 63 (now known as the </a:t>
            </a:r>
            <a:r>
              <a:rPr lang="en-US" u="sng" dirty="0">
                <a:hlinkClick r:id="rId2"/>
              </a:rPr>
              <a:t>Mental Health Services Act </a:t>
            </a:r>
            <a:r>
              <a:rPr lang="en-US" dirty="0"/>
              <a:t>or MHSA) in November 2004, provides the first opportunity in many years for the California Department of Mental Health (DMH) to provide increased funding, personnel and other resources to support county mental health programs and monitor progress toward statewide goals for children, transition age youth, adults, older adults and families.  </a:t>
            </a:r>
          </a:p>
          <a:p>
            <a:r>
              <a:rPr lang="en-US" dirty="0"/>
              <a:t>The Act addresses a broad continuum of prevention, early intervention and service needs and the necessary infrastructure, technology and training elements that will effectively support this system.</a:t>
            </a:r>
          </a:p>
          <a:p>
            <a:r>
              <a:rPr lang="en-US" dirty="0"/>
              <a:t>This Act imposes a 1% income tax on personal income in excess of $1 million.  Statewide, the Act was projected to generate approximately $254 million in fiscal year 2004-05, $683 million in 2005-06 and increasing amounts thereafter.  Much of the funding will be provided to county mental health programs to fund programs consistent with their local plans. </a:t>
            </a:r>
          </a:p>
        </p:txBody>
      </p:sp>
    </p:spTree>
    <p:extLst>
      <p:ext uri="{BB962C8B-B14F-4D97-AF65-F5344CB8AC3E}">
        <p14:creationId xmlns:p14="http://schemas.microsoft.com/office/powerpoint/2010/main" val="34886257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F4286-7CEA-C242-A156-2029BF3CD7E7}"/>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56B49DDF-259C-FF46-BFEC-5540ECF0B2F3}"/>
              </a:ext>
            </a:extLst>
          </p:cNvPr>
          <p:cNvSpPr>
            <a:spLocks noGrp="1"/>
          </p:cNvSpPr>
          <p:nvPr>
            <p:ph idx="1"/>
          </p:nvPr>
        </p:nvSpPr>
        <p:spPr/>
        <p:txBody>
          <a:bodyPr/>
          <a:lstStyle/>
          <a:p>
            <a:r>
              <a:rPr lang="en-US" dirty="0"/>
              <a:t>Mental Health Services Division (MHSD) </a:t>
            </a:r>
            <a:r>
              <a:rPr lang="en-US" u="sng" dirty="0">
                <a:hlinkClick r:id="rId2"/>
              </a:rPr>
              <a:t>http://www.dhcs.ca.gov/services/MH/Pages/default.aspx</a:t>
            </a:r>
            <a:r>
              <a:rPr lang="en-US" dirty="0"/>
              <a:t> </a:t>
            </a:r>
            <a:r>
              <a:rPr lang="en-US" u="sng" dirty="0">
                <a:hlinkClick r:id="rId3"/>
              </a:rPr>
              <a:t>http://www.dhcs.ca.gov/services/Pages/MentalHealthPrograms-Svcs.aspx</a:t>
            </a:r>
            <a:r>
              <a:rPr lang="en-US" dirty="0"/>
              <a:t> </a:t>
            </a:r>
          </a:p>
          <a:p>
            <a:pPr marL="0" indent="0">
              <a:buNone/>
            </a:pPr>
            <a:endParaRPr lang="en-US" dirty="0">
              <a:hlinkClick r:id="rId4"/>
            </a:endParaRPr>
          </a:p>
          <a:p>
            <a:pPr marL="0" indent="0">
              <a:buNone/>
            </a:pPr>
            <a:r>
              <a:rPr lang="en-US" u="sng" dirty="0">
                <a:hlinkClick r:id="rId4"/>
              </a:rPr>
              <a:t>http://www.dhcs.ca.gov/services/Pages/default.aspx</a:t>
            </a:r>
            <a:endParaRPr lang="en-US" dirty="0"/>
          </a:p>
          <a:p>
            <a:endParaRPr lang="en-US" dirty="0"/>
          </a:p>
          <a:p>
            <a:endParaRPr lang="en-US" dirty="0"/>
          </a:p>
        </p:txBody>
      </p:sp>
    </p:spTree>
    <p:extLst>
      <p:ext uri="{BB962C8B-B14F-4D97-AF65-F5344CB8AC3E}">
        <p14:creationId xmlns:p14="http://schemas.microsoft.com/office/powerpoint/2010/main" val="35102563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E985E-465B-A341-A441-A3689A24053A}"/>
              </a:ext>
            </a:extLst>
          </p:cNvPr>
          <p:cNvSpPr>
            <a:spLocks noGrp="1"/>
          </p:cNvSpPr>
          <p:nvPr>
            <p:ph type="title"/>
          </p:nvPr>
        </p:nvSpPr>
        <p:spPr/>
        <p:txBody>
          <a:bodyPr/>
          <a:lstStyle/>
          <a:p>
            <a:r>
              <a:rPr lang="en-US" dirty="0"/>
              <a:t>Family Resource Centers</a:t>
            </a:r>
          </a:p>
        </p:txBody>
      </p:sp>
      <p:sp>
        <p:nvSpPr>
          <p:cNvPr id="3" name="Content Placeholder 2">
            <a:extLst>
              <a:ext uri="{FF2B5EF4-FFF2-40B4-BE49-F238E27FC236}">
                <a16:creationId xmlns:a16="http://schemas.microsoft.com/office/drawing/2014/main" id="{2ED6C9EF-EE92-0142-B687-3698C44B6DF0}"/>
              </a:ext>
            </a:extLst>
          </p:cNvPr>
          <p:cNvSpPr>
            <a:spLocks noGrp="1"/>
          </p:cNvSpPr>
          <p:nvPr>
            <p:ph idx="1"/>
          </p:nvPr>
        </p:nvSpPr>
        <p:spPr/>
        <p:txBody>
          <a:bodyPr>
            <a:normAutofit fontScale="92500" lnSpcReduction="10000"/>
          </a:bodyPr>
          <a:lstStyle/>
          <a:p>
            <a:pPr marL="0" indent="0">
              <a:buNone/>
            </a:pPr>
            <a:endParaRPr lang="en-US" dirty="0"/>
          </a:p>
          <a:p>
            <a:r>
              <a:rPr lang="en-US" dirty="0"/>
              <a:t>47 FRCs in California</a:t>
            </a:r>
          </a:p>
          <a:p>
            <a:r>
              <a:rPr lang="en-US" dirty="0"/>
              <a:t>Early Start Program</a:t>
            </a:r>
          </a:p>
          <a:p>
            <a:r>
              <a:rPr lang="en-US" dirty="0"/>
              <a:t>Contract funded by the Mental Health Services Act (MHSA)</a:t>
            </a:r>
          </a:p>
          <a:p>
            <a:r>
              <a:rPr lang="en-US" dirty="0"/>
              <a:t>The 47 Early Start Family Resource Centers are funded through the Individual with Disabilities Education Act (IDEA) — Infants and Toddlers Part C.</a:t>
            </a:r>
          </a:p>
          <a:p>
            <a:r>
              <a:rPr lang="en-US" dirty="0"/>
              <a:t>Family Resource Center Network of California – </a:t>
            </a:r>
            <a:r>
              <a:rPr lang="en-US" dirty="0">
                <a:hlinkClick r:id="rId2"/>
              </a:rPr>
              <a:t>www.frcnca.org</a:t>
            </a:r>
            <a:endParaRPr lang="en-US" dirty="0"/>
          </a:p>
          <a:p>
            <a:r>
              <a:rPr lang="en-US" u="sng" dirty="0"/>
              <a:t>ELIGIBILITY</a:t>
            </a:r>
            <a:r>
              <a:rPr lang="en-US" dirty="0"/>
              <a:t> - </a:t>
            </a:r>
            <a:r>
              <a:rPr lang="en-US" dirty="0">
                <a:hlinkClick r:id="rId3"/>
              </a:rPr>
              <a:t>HTTP://LEGINFO.LEGISLATURE.CA.GOV/FACES/CODES_DISPLAYSECTION.XHTML?LAWCODE=WIC&amp;SECTIONNUM=4512</a:t>
            </a: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6670744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8CC07-622A-054E-A670-9D70131B8037}"/>
              </a:ext>
            </a:extLst>
          </p:cNvPr>
          <p:cNvSpPr>
            <a:spLocks noGrp="1"/>
          </p:cNvSpPr>
          <p:nvPr>
            <p:ph type="title"/>
          </p:nvPr>
        </p:nvSpPr>
        <p:spPr/>
        <p:txBody>
          <a:bodyPr>
            <a:normAutofit fontScale="90000"/>
          </a:bodyPr>
          <a:lstStyle/>
          <a:p>
            <a:r>
              <a:rPr lang="en-US" b="1" dirty="0"/>
              <a:t>2010 – Amendment to IDEA referred to as “Rosa's Law” - Pub. L. 111–256, §4, Oct. 5, 2010, 124 Stat. 2645 </a:t>
            </a:r>
          </a:p>
        </p:txBody>
      </p:sp>
      <p:sp>
        <p:nvSpPr>
          <p:cNvPr id="3" name="Content Placeholder 2">
            <a:extLst>
              <a:ext uri="{FF2B5EF4-FFF2-40B4-BE49-F238E27FC236}">
                <a16:creationId xmlns:a16="http://schemas.microsoft.com/office/drawing/2014/main" id="{7A85E755-E28A-734F-94A4-530CB0BE24A8}"/>
              </a:ext>
            </a:extLst>
          </p:cNvPr>
          <p:cNvSpPr>
            <a:spLocks noGrp="1"/>
          </p:cNvSpPr>
          <p:nvPr>
            <p:ph idx="1"/>
          </p:nvPr>
        </p:nvSpPr>
        <p:spPr/>
        <p:txBody>
          <a:bodyPr/>
          <a:lstStyle/>
          <a:p>
            <a:endParaRPr lang="en-US" dirty="0"/>
          </a:p>
          <a:p>
            <a:r>
              <a:rPr lang="en-US" dirty="0"/>
              <a:t>Provided that: “This Act shall be construed to make amendments to provisions of Federal law to substitute the term ‘an intellectual disability’ for ‘mental retardation’, and ‘individuals with intellectual disabilities’ for ‘the mentally retarded’ or ‘individuals who are mentally retarded’, without any intent to— “(1) change the coverage, eligibility, rights, responsibilities, or definitions referred to in the amended provisions; or “(2) compel States to change terminology in State laws for individuals covered by a provision amended by this Act.” </a:t>
            </a:r>
          </a:p>
        </p:txBody>
      </p:sp>
    </p:spTree>
    <p:extLst>
      <p:ext uri="{BB962C8B-B14F-4D97-AF65-F5344CB8AC3E}">
        <p14:creationId xmlns:p14="http://schemas.microsoft.com/office/powerpoint/2010/main" val="14715375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238C5-C203-B740-B024-78447EA5B5EF}"/>
              </a:ext>
            </a:extLst>
          </p:cNvPr>
          <p:cNvSpPr>
            <a:spLocks noGrp="1"/>
          </p:cNvSpPr>
          <p:nvPr>
            <p:ph type="title"/>
          </p:nvPr>
        </p:nvSpPr>
        <p:spPr/>
        <p:txBody>
          <a:bodyPr/>
          <a:lstStyle/>
          <a:p>
            <a:r>
              <a:rPr lang="en-US" b="1" dirty="0"/>
              <a:t>*2011</a:t>
            </a:r>
          </a:p>
        </p:txBody>
      </p:sp>
      <p:sp>
        <p:nvSpPr>
          <p:cNvPr id="3" name="Content Placeholder 2">
            <a:extLst>
              <a:ext uri="{FF2B5EF4-FFF2-40B4-BE49-F238E27FC236}">
                <a16:creationId xmlns:a16="http://schemas.microsoft.com/office/drawing/2014/main" id="{A532E4E3-16AD-1748-8B4E-DD8C2C24940C}"/>
              </a:ext>
            </a:extLst>
          </p:cNvPr>
          <p:cNvSpPr>
            <a:spLocks noGrp="1"/>
          </p:cNvSpPr>
          <p:nvPr>
            <p:ph idx="1"/>
          </p:nvPr>
        </p:nvSpPr>
        <p:spPr/>
        <p:txBody>
          <a:bodyPr>
            <a:normAutofit fontScale="92500" lnSpcReduction="20000"/>
          </a:bodyPr>
          <a:lstStyle/>
          <a:p>
            <a:r>
              <a:rPr lang="en-US" b="1" dirty="0"/>
              <a:t>Assembly Bill 102</a:t>
            </a:r>
            <a:r>
              <a:rPr lang="en-US" dirty="0"/>
              <a:t>, which Governor Brown signed into law on June 28, 2011, requires the </a:t>
            </a:r>
            <a:r>
              <a:rPr lang="en-US" i="1" dirty="0"/>
              <a:t>transfer</a:t>
            </a:r>
            <a:r>
              <a:rPr lang="en-US" dirty="0"/>
              <a:t> of </a:t>
            </a:r>
            <a:r>
              <a:rPr lang="en-US" dirty="0" err="1"/>
              <a:t>Medi</a:t>
            </a:r>
            <a:r>
              <a:rPr lang="en-US" dirty="0"/>
              <a:t>-Cal-related mental health functions from the Department of Mental Health to the Department of Health Care Services by July 1, 2012. </a:t>
            </a:r>
          </a:p>
          <a:p>
            <a:r>
              <a:rPr lang="en-US" dirty="0"/>
              <a:t>This is </a:t>
            </a:r>
            <a:r>
              <a:rPr lang="en-US" u="sng" dirty="0"/>
              <a:t>not </a:t>
            </a:r>
            <a:r>
              <a:rPr lang="en-US" dirty="0"/>
              <a:t>a change in mental health benefits or eligibility. </a:t>
            </a:r>
            <a:r>
              <a:rPr lang="en-US" dirty="0" err="1"/>
              <a:t>Medi</a:t>
            </a:r>
            <a:r>
              <a:rPr lang="en-US" dirty="0"/>
              <a:t>-Cal-related mental health functions are now handled by the Mental Health Services Division.</a:t>
            </a:r>
          </a:p>
          <a:p>
            <a:r>
              <a:rPr lang="en-US" u="sng" dirty="0"/>
              <a:t>Educationally Related Mental Health Services (ERMHS)</a:t>
            </a:r>
          </a:p>
          <a:p>
            <a:pPr lvl="1"/>
            <a:r>
              <a:rPr lang="en-US" dirty="0"/>
              <a:t>The California legislature passed </a:t>
            </a:r>
            <a:r>
              <a:rPr lang="en-US" b="1" dirty="0"/>
              <a:t>Assembly Bill 114</a:t>
            </a:r>
            <a:r>
              <a:rPr lang="en-US" dirty="0"/>
              <a:t>, which </a:t>
            </a:r>
            <a:r>
              <a:rPr lang="en-US" i="1" dirty="0"/>
              <a:t>repealed</a:t>
            </a:r>
            <a:r>
              <a:rPr lang="en-US" dirty="0"/>
              <a:t> the state mandate on special education and county mental health agencies and </a:t>
            </a:r>
            <a:r>
              <a:rPr lang="en-US" i="1" dirty="0"/>
              <a:t>eliminated</a:t>
            </a:r>
            <a:r>
              <a:rPr lang="en-US" dirty="0"/>
              <a:t> related references to mental health services in California statute. </a:t>
            </a:r>
          </a:p>
          <a:p>
            <a:pPr lvl="1"/>
            <a:r>
              <a:rPr lang="en-US" b="1" dirty="0"/>
              <a:t>As a result of this legislation and in accordance with the Individuals with Disabilities Education Act (IDEA, 2004), school districts are solely responsible for ensuring that students with disabilities receive special education and educationally related mental health services (ERMHS) to meet their needs.</a:t>
            </a:r>
          </a:p>
          <a:p>
            <a:endParaRPr lang="en-US" dirty="0"/>
          </a:p>
          <a:p>
            <a:endParaRPr lang="en-US" dirty="0"/>
          </a:p>
        </p:txBody>
      </p:sp>
    </p:spTree>
    <p:extLst>
      <p:ext uri="{BB962C8B-B14F-4D97-AF65-F5344CB8AC3E}">
        <p14:creationId xmlns:p14="http://schemas.microsoft.com/office/powerpoint/2010/main" val="1150802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F8CF0-D532-C44B-99A3-1A331C5CBD54}"/>
              </a:ext>
            </a:extLst>
          </p:cNvPr>
          <p:cNvSpPr>
            <a:spLocks noGrp="1"/>
          </p:cNvSpPr>
          <p:nvPr>
            <p:ph type="title"/>
          </p:nvPr>
        </p:nvSpPr>
        <p:spPr/>
        <p:txBody>
          <a:bodyPr/>
          <a:lstStyle/>
          <a:p>
            <a:r>
              <a:rPr lang="en-US" b="1" dirty="0"/>
              <a:t>2018 - Whole-Child Model</a:t>
            </a:r>
          </a:p>
        </p:txBody>
      </p:sp>
      <p:sp>
        <p:nvSpPr>
          <p:cNvPr id="3" name="Content Placeholder 2">
            <a:extLst>
              <a:ext uri="{FF2B5EF4-FFF2-40B4-BE49-F238E27FC236}">
                <a16:creationId xmlns:a16="http://schemas.microsoft.com/office/drawing/2014/main" id="{D79A562D-DDA5-D34D-8965-959A45C76935}"/>
              </a:ext>
            </a:extLst>
          </p:cNvPr>
          <p:cNvSpPr>
            <a:spLocks noGrp="1"/>
          </p:cNvSpPr>
          <p:nvPr>
            <p:ph idx="1"/>
          </p:nvPr>
        </p:nvSpPr>
        <p:spPr/>
        <p:txBody>
          <a:bodyPr>
            <a:normAutofit fontScale="92500" lnSpcReduction="20000"/>
          </a:bodyPr>
          <a:lstStyle/>
          <a:p>
            <a:r>
              <a:rPr lang="en-US" dirty="0"/>
              <a:t>Senate Bill (SB) 586 authorizes the Department of Health Care Services (DHCS) to establish the </a:t>
            </a:r>
            <a:r>
              <a:rPr lang="en-US" b="1" dirty="0"/>
              <a:t>Whole-Child Model (WCM)</a:t>
            </a:r>
            <a:r>
              <a:rPr lang="en-US" dirty="0"/>
              <a:t> program in designated County Organized Health System (COHS) or Regional Health Authority counties to incorporate California Children’s Services (CCS) program covered services for </a:t>
            </a:r>
            <a:r>
              <a:rPr lang="en-US" dirty="0" err="1"/>
              <a:t>Medi</a:t>
            </a:r>
            <a:r>
              <a:rPr lang="en-US" dirty="0"/>
              <a:t>-Cal eligible CCS children and youth into a </a:t>
            </a:r>
            <a:r>
              <a:rPr lang="en-US" dirty="0" err="1"/>
              <a:t>Medi</a:t>
            </a:r>
            <a:r>
              <a:rPr lang="en-US" dirty="0"/>
              <a:t>-Cal managed care plan (MCP) contract.  </a:t>
            </a:r>
          </a:p>
          <a:p>
            <a:r>
              <a:rPr lang="en-US" dirty="0"/>
              <a:t>DHCS has developed a “Whole-Child Model” to be implemented in 21 specified counties, no sooner than July 2018.  </a:t>
            </a:r>
          </a:p>
          <a:p>
            <a:pPr lvl="1"/>
            <a:r>
              <a:rPr lang="en-US" dirty="0"/>
              <a:t>The results are improved care coordination for primary, specialty, and behavioral health services for CCS and non-CCS conditions.  </a:t>
            </a:r>
          </a:p>
          <a:p>
            <a:pPr lvl="1"/>
            <a:r>
              <a:rPr lang="en-US" dirty="0"/>
              <a:t>The benefits are consistent with CCS program standards and provided by CCS paneled providers, specialty care centers, and pediatric acute care hospitals. </a:t>
            </a:r>
          </a:p>
          <a:p>
            <a:pPr marL="0" indent="0">
              <a:buNone/>
            </a:pPr>
            <a:endParaRPr lang="en-US" dirty="0"/>
          </a:p>
          <a:p>
            <a:pPr marL="0" indent="0">
              <a:buNone/>
            </a:pPr>
            <a:r>
              <a:rPr lang="en-US" u="sng" cap="small" dirty="0">
                <a:hlinkClick r:id="rId2"/>
              </a:rPr>
              <a:t>http://www.dhcs.ca.gov/</a:t>
            </a:r>
            <a:r>
              <a:rPr lang="en-US" u="sng" dirty="0">
                <a:hlinkClick r:id="rId2"/>
              </a:rPr>
              <a:t>services</a:t>
            </a:r>
            <a:r>
              <a:rPr lang="en-US" u="sng" cap="small" dirty="0">
                <a:hlinkClick r:id="rId2"/>
              </a:rPr>
              <a:t>/ccs/Pages/CCSWholeChildModel.aspx</a:t>
            </a:r>
            <a:endParaRPr lang="en-US" cap="small" dirty="0"/>
          </a:p>
          <a:p>
            <a:endParaRPr lang="en-US" dirty="0"/>
          </a:p>
        </p:txBody>
      </p:sp>
    </p:spTree>
    <p:extLst>
      <p:ext uri="{BB962C8B-B14F-4D97-AF65-F5344CB8AC3E}">
        <p14:creationId xmlns:p14="http://schemas.microsoft.com/office/powerpoint/2010/main" val="34882182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EB1A5-DDD7-5B4D-8ED2-7E660F4FFD8C}"/>
              </a:ext>
            </a:extLst>
          </p:cNvPr>
          <p:cNvSpPr>
            <a:spLocks noGrp="1"/>
          </p:cNvSpPr>
          <p:nvPr>
            <p:ph type="title"/>
          </p:nvPr>
        </p:nvSpPr>
        <p:spPr/>
        <p:txBody>
          <a:bodyPr/>
          <a:lstStyle/>
          <a:p>
            <a:r>
              <a:rPr lang="en-US" dirty="0"/>
              <a:t>California Parent Organizations</a:t>
            </a:r>
          </a:p>
        </p:txBody>
      </p:sp>
      <p:sp>
        <p:nvSpPr>
          <p:cNvPr id="3" name="Content Placeholder 2">
            <a:extLst>
              <a:ext uri="{FF2B5EF4-FFF2-40B4-BE49-F238E27FC236}">
                <a16:creationId xmlns:a16="http://schemas.microsoft.com/office/drawing/2014/main" id="{15A5DFF9-686E-1847-8C0A-73A7152D9B45}"/>
              </a:ext>
            </a:extLst>
          </p:cNvPr>
          <p:cNvSpPr>
            <a:spLocks noGrp="1"/>
          </p:cNvSpPr>
          <p:nvPr>
            <p:ph idx="1"/>
          </p:nvPr>
        </p:nvSpPr>
        <p:spPr/>
        <p:txBody>
          <a:bodyPr>
            <a:normAutofit fontScale="85000" lnSpcReduction="20000"/>
          </a:bodyPr>
          <a:lstStyle/>
          <a:p>
            <a:pPr marL="0" indent="0" eaLnBrk="0" fontAlgn="base" hangingPunct="0">
              <a:lnSpc>
                <a:spcPct val="100000"/>
              </a:lnSpc>
              <a:spcBef>
                <a:spcPct val="0"/>
              </a:spcBef>
              <a:spcAft>
                <a:spcPct val="0"/>
              </a:spcAft>
              <a:buNone/>
            </a:pPr>
            <a:r>
              <a:rPr lang="en-US" altLang="en-US" sz="4400" dirty="0">
                <a:latin typeface="Calibri" panose="020F0502020204030204" pitchFamily="34" charset="0"/>
                <a:hlinkClick r:id="rId2"/>
              </a:rPr>
              <a:t>https://www.cde.ca.gov/sp/se/qa/caprntorg.asp</a:t>
            </a:r>
            <a:endParaRPr lang="en-US" altLang="en-US" sz="4400" dirty="0">
              <a:latin typeface="Calibri" panose="020F0502020204030204" pitchFamily="34" charset="0"/>
            </a:endParaRPr>
          </a:p>
          <a:p>
            <a:pPr marL="0" indent="0" eaLnBrk="0" fontAlgn="base" hangingPunct="0">
              <a:lnSpc>
                <a:spcPct val="100000"/>
              </a:lnSpc>
              <a:spcBef>
                <a:spcPct val="0"/>
              </a:spcBef>
              <a:spcAft>
                <a:spcPct val="0"/>
              </a:spcAft>
              <a:buNone/>
            </a:pPr>
            <a:endParaRPr lang="en-US" altLang="en-US" sz="4400" dirty="0">
              <a:latin typeface="Calibri" panose="020F0502020204030204" pitchFamily="34" charset="0"/>
            </a:endParaRPr>
          </a:p>
          <a:p>
            <a:pPr marL="0" indent="0" eaLnBrk="0" fontAlgn="base" hangingPunct="0">
              <a:lnSpc>
                <a:spcPct val="100000"/>
              </a:lnSpc>
              <a:spcBef>
                <a:spcPct val="0"/>
              </a:spcBef>
              <a:spcAft>
                <a:spcPct val="0"/>
              </a:spcAft>
              <a:buNone/>
            </a:pPr>
            <a:r>
              <a:rPr lang="en-US" altLang="en-US" sz="4000" dirty="0">
                <a:latin typeface="Calibri" panose="020F0502020204030204" pitchFamily="34" charset="0"/>
              </a:rPr>
              <a:t>Parent Training and Information Centers (IDEA) </a:t>
            </a:r>
            <a:r>
              <a:rPr lang="en-US" altLang="en-US" sz="4000" dirty="0">
                <a:latin typeface="Calibri" panose="020F0502020204030204" pitchFamily="34" charset="0"/>
                <a:hlinkClick r:id="rId3"/>
              </a:rPr>
              <a:t>https://www.law.cornell.edu/uscode/text/20/1471</a:t>
            </a:r>
            <a:endParaRPr lang="en-US" altLang="en-US" sz="4000" dirty="0">
              <a:latin typeface="Calibri" panose="020F0502020204030204" pitchFamily="34" charset="0"/>
            </a:endParaRPr>
          </a:p>
          <a:p>
            <a:pPr marL="0" lvl="0" indent="0" eaLnBrk="0" fontAlgn="base" hangingPunct="0">
              <a:lnSpc>
                <a:spcPct val="100000"/>
              </a:lnSpc>
              <a:spcBef>
                <a:spcPct val="0"/>
              </a:spcBef>
              <a:spcAft>
                <a:spcPct val="0"/>
              </a:spcAft>
              <a:buNone/>
            </a:pPr>
            <a:endParaRPr lang="en-US" altLang="en-US" dirty="0">
              <a:latin typeface="Calibri" panose="020F0502020204030204" pitchFamily="34" charset="0"/>
              <a:ea typeface="Times New Roman" panose="02020603050405020304" pitchFamily="18" charset="0"/>
              <a:cs typeface="Times New Roman" panose="02020603050405020304" pitchFamily="18" charset="0"/>
            </a:endParaRPr>
          </a:p>
          <a:p>
            <a:pPr eaLnBrk="0" fontAlgn="base" hangingPunct="0">
              <a:lnSpc>
                <a:spcPct val="100000"/>
              </a:lnSpc>
              <a:spcBef>
                <a:spcPct val="0"/>
              </a:spcBef>
              <a:spcAft>
                <a:spcPct val="0"/>
              </a:spcAft>
            </a:pPr>
            <a:r>
              <a:rPr lang="en-US" altLang="en-US" dirty="0">
                <a:latin typeface="Calibri" panose="020F0502020204030204" pitchFamily="34" charset="0"/>
                <a:ea typeface="Times New Roman" panose="02020603050405020304" pitchFamily="18" charset="0"/>
                <a:cs typeface="Times New Roman" panose="02020603050405020304" pitchFamily="18" charset="0"/>
              </a:rPr>
              <a:t>Each PTI is a parent-directed, non-profit 501(c)(3) organization funded by the U.S. Department of Education, authorized under the Individual with Disabilities Education Act (IDEA), and often enhanced by private sources. Every state in the United States has a funded PTI.</a:t>
            </a:r>
            <a:endParaRPr lang="en-US" altLang="en-US" dirty="0"/>
          </a:p>
          <a:p>
            <a:pPr eaLnBrk="0" fontAlgn="base" hangingPunct="0">
              <a:lnSpc>
                <a:spcPct val="100000"/>
              </a:lnSpc>
              <a:spcBef>
                <a:spcPct val="0"/>
              </a:spcBef>
              <a:spcAft>
                <a:spcPct val="0"/>
              </a:spcAft>
            </a:pPr>
            <a:r>
              <a:rPr lang="en-US" altLang="en-US" dirty="0">
                <a:latin typeface="Calibri" panose="020F0502020204030204" pitchFamily="34" charset="0"/>
                <a:ea typeface="Times New Roman" panose="02020603050405020304" pitchFamily="18" charset="0"/>
                <a:cs typeface="Times New Roman" panose="02020603050405020304" pitchFamily="18" charset="0"/>
              </a:rPr>
              <a:t>Funded through US Dept of Education, Office of Special Education Programs.</a:t>
            </a:r>
          </a:p>
          <a:p>
            <a:pPr marL="0" indent="0" eaLnBrk="0" fontAlgn="base" hangingPunct="0">
              <a:lnSpc>
                <a:spcPct val="100000"/>
              </a:lnSpc>
              <a:spcBef>
                <a:spcPct val="0"/>
              </a:spcBef>
              <a:spcAft>
                <a:spcPct val="0"/>
              </a:spcAft>
              <a:buNone/>
            </a:pPr>
            <a:endParaRPr lang="en-US" altLang="en-US" dirty="0"/>
          </a:p>
          <a:p>
            <a:pPr marL="0" lvl="0" indent="0" eaLnBrk="0" fontAlgn="base" hangingPunct="0">
              <a:lnSpc>
                <a:spcPct val="100000"/>
              </a:lnSpc>
              <a:spcBef>
                <a:spcPct val="0"/>
              </a:spcBef>
              <a:spcAft>
                <a:spcPct val="0"/>
              </a:spcAft>
              <a:buNone/>
            </a:pPr>
            <a:r>
              <a:rPr lang="en-US" altLang="en-US" dirty="0">
                <a:latin typeface="Calibri" panose="020F0502020204030204" pitchFamily="34" charset="0"/>
                <a:ea typeface="Times New Roman" panose="02020603050405020304" pitchFamily="18" charset="0"/>
                <a:cs typeface="Times New Roman" panose="02020603050405020304" pitchFamily="18" charset="0"/>
                <a:hlinkClick r:id="rId4"/>
              </a:rPr>
              <a:t>https://www.parentcenterhub.org/find-your-center/</a:t>
            </a:r>
            <a:endParaRPr lang="en-US" altLang="en-US" dirty="0">
              <a:latin typeface="Calibri" panose="020F050202020403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dirty="0"/>
          </a:p>
          <a:p>
            <a:endParaRPr lang="en-US" dirty="0"/>
          </a:p>
        </p:txBody>
      </p:sp>
    </p:spTree>
    <p:extLst>
      <p:ext uri="{BB962C8B-B14F-4D97-AF65-F5344CB8AC3E}">
        <p14:creationId xmlns:p14="http://schemas.microsoft.com/office/powerpoint/2010/main" val="41401959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791D7-5D51-2A49-9699-3A616BBBA3BF}"/>
              </a:ext>
            </a:extLst>
          </p:cNvPr>
          <p:cNvSpPr>
            <a:spLocks noGrp="1"/>
          </p:cNvSpPr>
          <p:nvPr>
            <p:ph type="title"/>
          </p:nvPr>
        </p:nvSpPr>
        <p:spPr/>
        <p:txBody>
          <a:bodyPr/>
          <a:lstStyle/>
          <a:p>
            <a:r>
              <a:rPr lang="en-US" dirty="0"/>
              <a:t>California Parent Organizations (Cont.)</a:t>
            </a:r>
          </a:p>
        </p:txBody>
      </p:sp>
      <p:sp>
        <p:nvSpPr>
          <p:cNvPr id="3" name="Content Placeholder 2">
            <a:extLst>
              <a:ext uri="{FF2B5EF4-FFF2-40B4-BE49-F238E27FC236}">
                <a16:creationId xmlns:a16="http://schemas.microsoft.com/office/drawing/2014/main" id="{8A2A26BC-56FF-DF4F-9665-756C02F76562}"/>
              </a:ext>
            </a:extLst>
          </p:cNvPr>
          <p:cNvSpPr>
            <a:spLocks noGrp="1"/>
          </p:cNvSpPr>
          <p:nvPr>
            <p:ph idx="1"/>
          </p:nvPr>
        </p:nvSpPr>
        <p:spPr/>
        <p:txBody>
          <a:bodyPr>
            <a:normAutofit fontScale="70000" lnSpcReduction="20000"/>
          </a:bodyPr>
          <a:lstStyle/>
          <a:p>
            <a:pPr marL="0" indent="0" eaLnBrk="0" fontAlgn="base" hangingPunct="0">
              <a:lnSpc>
                <a:spcPct val="100000"/>
              </a:lnSpc>
              <a:spcBef>
                <a:spcPct val="0"/>
              </a:spcBef>
              <a:spcAft>
                <a:spcPct val="0"/>
              </a:spcAft>
              <a:buNone/>
            </a:pPr>
            <a:r>
              <a:rPr lang="en-US" altLang="en-US" sz="4100" dirty="0">
                <a:latin typeface="Calibri" panose="020F0502020204030204" pitchFamily="34" charset="0"/>
                <a:ea typeface="Times New Roman" panose="02020603050405020304" pitchFamily="18" charset="0"/>
                <a:cs typeface="Times New Roman" panose="02020603050405020304" pitchFamily="18" charset="0"/>
              </a:rPr>
              <a:t>Family Empowerment Centers </a:t>
            </a:r>
          </a:p>
          <a:p>
            <a:pPr eaLnBrk="0" fontAlgn="base" hangingPunct="0">
              <a:lnSpc>
                <a:spcPct val="100000"/>
              </a:lnSpc>
              <a:spcBef>
                <a:spcPct val="0"/>
              </a:spcBef>
              <a:spcAft>
                <a:spcPct val="0"/>
              </a:spcAft>
            </a:pPr>
            <a:endParaRPr lang="en-US" altLang="en-US" dirty="0">
              <a:latin typeface="Calibri" panose="020F0502020204030204" pitchFamily="34" charset="0"/>
              <a:ea typeface="Times New Roman" panose="02020603050405020304" pitchFamily="18" charset="0"/>
              <a:cs typeface="Times New Roman" panose="02020603050405020304" pitchFamily="18" charset="0"/>
            </a:endParaRPr>
          </a:p>
          <a:p>
            <a:pPr eaLnBrk="0" fontAlgn="base" hangingPunct="0">
              <a:lnSpc>
                <a:spcPct val="100000"/>
              </a:lnSpc>
              <a:spcBef>
                <a:spcPct val="0"/>
              </a:spcBef>
              <a:spcAft>
                <a:spcPct val="0"/>
              </a:spcAft>
            </a:pPr>
            <a:r>
              <a:rPr lang="en-US" altLang="en-US" dirty="0">
                <a:latin typeface="Calibri" panose="020F0502020204030204" pitchFamily="34" charset="0"/>
                <a:ea typeface="Times New Roman" panose="02020603050405020304" pitchFamily="18" charset="0"/>
                <a:cs typeface="Times New Roman" panose="02020603050405020304" pitchFamily="18" charset="0"/>
              </a:rPr>
              <a:t>(Senate Bill 511, enacted as Education Code 56400-56414, established the FECs, funded by an IDEA state set aside) [Can also be a PTI – i.e. PHP, San Jose, dual PTI/FEC] </a:t>
            </a:r>
            <a:r>
              <a:rPr lang="en-US" altLang="en-US" dirty="0">
                <a:latin typeface="Calibri" panose="020F0502020204030204" pitchFamily="34" charset="0"/>
                <a:ea typeface="Times New Roman" panose="02020603050405020304" pitchFamily="18" charset="0"/>
                <a:cs typeface="Times New Roman" panose="02020603050405020304" pitchFamily="18" charset="0"/>
                <a:hlinkClick r:id="rId2"/>
              </a:rPr>
              <a:t>http://www.php.com/special-education</a:t>
            </a:r>
            <a:endParaRPr lang="en-US" altLang="en-US" dirty="0">
              <a:latin typeface="Calibri" panose="020F0502020204030204" pitchFamily="34" charset="0"/>
              <a:ea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None/>
            </a:pPr>
            <a:endParaRPr lang="en-US" altLang="en-US" dirty="0"/>
          </a:p>
          <a:p>
            <a:pPr marL="0" indent="0" eaLnBrk="0" fontAlgn="base" hangingPunct="0">
              <a:lnSpc>
                <a:spcPct val="100000"/>
              </a:lnSpc>
              <a:spcBef>
                <a:spcPct val="0"/>
              </a:spcBef>
              <a:spcAft>
                <a:spcPct val="0"/>
              </a:spcAft>
              <a:buNone/>
            </a:pPr>
            <a:r>
              <a:rPr lang="en-US" altLang="en-US" u="sng" dirty="0">
                <a:latin typeface="Calibri" panose="020F0502020204030204" pitchFamily="34" charset="0"/>
                <a:ea typeface="Times New Roman" panose="02020603050405020304" pitchFamily="18" charset="0"/>
                <a:cs typeface="Times New Roman" panose="02020603050405020304" pitchFamily="18" charset="0"/>
              </a:rPr>
              <a:t>IDEA states that PTIs will</a:t>
            </a:r>
            <a:r>
              <a:rPr lang="en-US" altLang="en-US" dirty="0">
                <a:latin typeface="Calibri" panose="020F0502020204030204" pitchFamily="34" charset="0"/>
                <a:ea typeface="Times New Roman" panose="02020603050405020304" pitchFamily="18" charset="0"/>
                <a:cs typeface="Times New Roman" panose="02020603050405020304" pitchFamily="18" charset="0"/>
              </a:rPr>
              <a:t>: provide parents of children, ages birth through 26 with disabilities, including low-income parents, parents of limited English proficient children, and parents with disabilities, with the training and information they need to enable them to participate effectively in helping their children with disabilities to; meet developmental and functional goals, and challenging academic achievement goals that have been established for all children; be prepared to lead productive, independent adult lives, to the maximum extent possible; provide training and information on parent rights, responsibilities, and protections under IDEA in order to develop the skills necessary to cooperatively and effectively participate in planning and decision making relating to early intervention, educational, and transitional services.</a:t>
            </a:r>
            <a:endParaRPr lang="en-US" altLang="en-US" sz="4000" dirty="0">
              <a:latin typeface="Calibri" panose="020F0502020204030204" pitchFamily="34" charset="0"/>
            </a:endParaRPr>
          </a:p>
          <a:p>
            <a:endParaRPr lang="en-US" dirty="0"/>
          </a:p>
        </p:txBody>
      </p:sp>
    </p:spTree>
    <p:extLst>
      <p:ext uri="{BB962C8B-B14F-4D97-AF65-F5344CB8AC3E}">
        <p14:creationId xmlns:p14="http://schemas.microsoft.com/office/powerpoint/2010/main" val="1399265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C2FD2-114C-C149-9D24-7CE5E3D338D6}"/>
              </a:ext>
            </a:extLst>
          </p:cNvPr>
          <p:cNvSpPr>
            <a:spLocks noGrp="1"/>
          </p:cNvSpPr>
          <p:nvPr>
            <p:ph type="title"/>
          </p:nvPr>
        </p:nvSpPr>
        <p:spPr/>
        <p:txBody>
          <a:bodyPr/>
          <a:lstStyle/>
          <a:p>
            <a:r>
              <a:rPr lang="en-US" dirty="0"/>
              <a:t>California Parent Organizations (Cont.)</a:t>
            </a:r>
          </a:p>
        </p:txBody>
      </p:sp>
      <p:sp>
        <p:nvSpPr>
          <p:cNvPr id="3" name="Content Placeholder 2">
            <a:extLst>
              <a:ext uri="{FF2B5EF4-FFF2-40B4-BE49-F238E27FC236}">
                <a16:creationId xmlns:a16="http://schemas.microsoft.com/office/drawing/2014/main" id="{5324B2B1-2B4C-1C4A-84A9-6BB4D48F2194}"/>
              </a:ext>
            </a:extLst>
          </p:cNvPr>
          <p:cNvSpPr>
            <a:spLocks noGrp="1"/>
          </p:cNvSpPr>
          <p:nvPr>
            <p:ph idx="1"/>
          </p:nvPr>
        </p:nvSpPr>
        <p:spPr/>
        <p:txBody>
          <a:bodyPr>
            <a:normAutofit fontScale="77500" lnSpcReduction="20000"/>
          </a:bodyPr>
          <a:lstStyle/>
          <a:p>
            <a:pPr marL="0" indent="0" eaLnBrk="0" fontAlgn="base" hangingPunct="0">
              <a:lnSpc>
                <a:spcPct val="100000"/>
              </a:lnSpc>
              <a:spcBef>
                <a:spcPct val="0"/>
              </a:spcBef>
              <a:spcAft>
                <a:spcPct val="0"/>
              </a:spcAft>
              <a:buNone/>
            </a:pPr>
            <a:r>
              <a:rPr lang="en-US" altLang="en-US" sz="4000" dirty="0">
                <a:latin typeface="Calibri" panose="020F0502020204030204" pitchFamily="34" charset="0"/>
              </a:rPr>
              <a:t>California Community Parent Resource Centers (20 USC 1472) </a:t>
            </a:r>
            <a:r>
              <a:rPr lang="en-US" altLang="en-US" sz="4000" dirty="0">
                <a:latin typeface="Calibri" panose="020F0502020204030204" pitchFamily="34" charset="0"/>
                <a:hlinkClick r:id="rId2"/>
              </a:rPr>
              <a:t>https://www.law.cornell.edu/uscode/text/20/1472</a:t>
            </a:r>
            <a:endParaRPr lang="en-US" altLang="en-US" sz="4000" dirty="0">
              <a:latin typeface="Calibri" panose="020F0502020204030204" pitchFamily="34" charset="0"/>
            </a:endParaRPr>
          </a:p>
          <a:p>
            <a:pPr marL="0" indent="0" eaLnBrk="0" fontAlgn="base" hangingPunct="0">
              <a:lnSpc>
                <a:spcPct val="100000"/>
              </a:lnSpc>
              <a:spcBef>
                <a:spcPct val="0"/>
              </a:spcBef>
              <a:spcAft>
                <a:spcPct val="0"/>
              </a:spcAft>
              <a:buNone/>
            </a:pPr>
            <a:endParaRPr lang="en-US" altLang="en-US" sz="4000" dirty="0">
              <a:latin typeface="Calibri" panose="020F0502020204030204" pitchFamily="34" charset="0"/>
            </a:endParaRPr>
          </a:p>
          <a:p>
            <a:pPr eaLnBrk="0" fontAlgn="base" hangingPunct="0">
              <a:lnSpc>
                <a:spcPct val="100000"/>
              </a:lnSpc>
              <a:spcBef>
                <a:spcPct val="0"/>
              </a:spcBef>
              <a:spcAft>
                <a:spcPct val="0"/>
              </a:spcAft>
            </a:pPr>
            <a:r>
              <a:rPr lang="en-US" altLang="en-US" dirty="0">
                <a:latin typeface="Calibri" panose="020F0502020204030204" pitchFamily="34" charset="0"/>
                <a:ea typeface="Times New Roman" panose="02020603050405020304" pitchFamily="18" charset="0"/>
                <a:cs typeface="Times New Roman" panose="02020603050405020304" pitchFamily="18" charset="0"/>
              </a:rPr>
              <a:t>The CPRC, as described in 20 United States Code 1472, will help ensure that underserved parents of children, ages birth through 26 with disabilities, including low income parents, parents of limited English proficient children, and parents with disabilities, have the training and information the parents need to enable the parents to participate effectively in helping their children with disabilities.</a:t>
            </a:r>
          </a:p>
          <a:p>
            <a:pPr marL="0" indent="0" eaLnBrk="0" fontAlgn="base" hangingPunct="0">
              <a:lnSpc>
                <a:spcPct val="100000"/>
              </a:lnSpc>
              <a:spcBef>
                <a:spcPct val="0"/>
              </a:spcBef>
              <a:spcAft>
                <a:spcPct val="0"/>
              </a:spcAft>
              <a:buNone/>
            </a:pPr>
            <a:endParaRPr lang="en-US" altLang="en-US" dirty="0"/>
          </a:p>
          <a:p>
            <a:pPr eaLnBrk="0" fontAlgn="base" hangingPunct="0">
              <a:lnSpc>
                <a:spcPct val="100000"/>
              </a:lnSpc>
              <a:spcBef>
                <a:spcPct val="0"/>
              </a:spcBef>
              <a:spcAft>
                <a:spcPct val="0"/>
              </a:spcAft>
            </a:pPr>
            <a:r>
              <a:rPr lang="en-US" altLang="en-US" u="sng" dirty="0">
                <a:latin typeface="Calibri" panose="020F0502020204030204" pitchFamily="34" charset="0"/>
                <a:ea typeface="Times New Roman" panose="02020603050405020304" pitchFamily="18" charset="0"/>
                <a:cs typeface="Times New Roman" panose="02020603050405020304" pitchFamily="18" charset="0"/>
              </a:rPr>
              <a:t>Each CPRC shall</a:t>
            </a:r>
            <a:r>
              <a:rPr lang="en-US" altLang="en-US" dirty="0">
                <a:latin typeface="Calibri" panose="020F0502020204030204" pitchFamily="34" charset="0"/>
                <a:ea typeface="Times New Roman" panose="02020603050405020304" pitchFamily="18" charset="0"/>
                <a:cs typeface="Times New Roman" panose="02020603050405020304" pitchFamily="18" charset="0"/>
              </a:rPr>
              <a:t>: provide training and information that meets the training and information needs of parents of children with disabilities; carry out the activities required of PTIs; be designed to meet the specific needs of families who experience significant isolation from available sources of information and support.</a:t>
            </a:r>
            <a:endParaRPr lang="en-US" altLang="en-US" sz="4000" dirty="0">
              <a:latin typeface="Calibri" panose="020F0502020204030204" pitchFamily="34" charset="0"/>
            </a:endParaRPr>
          </a:p>
          <a:p>
            <a:endParaRPr lang="en-US" dirty="0"/>
          </a:p>
        </p:txBody>
      </p:sp>
    </p:spTree>
    <p:extLst>
      <p:ext uri="{BB962C8B-B14F-4D97-AF65-F5344CB8AC3E}">
        <p14:creationId xmlns:p14="http://schemas.microsoft.com/office/powerpoint/2010/main" val="31998110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C2FD2-114C-C149-9D24-7CE5E3D338D6}"/>
              </a:ext>
            </a:extLst>
          </p:cNvPr>
          <p:cNvSpPr>
            <a:spLocks noGrp="1"/>
          </p:cNvSpPr>
          <p:nvPr>
            <p:ph type="title"/>
          </p:nvPr>
        </p:nvSpPr>
        <p:spPr/>
        <p:txBody>
          <a:bodyPr/>
          <a:lstStyle/>
          <a:p>
            <a:r>
              <a:rPr lang="en-US" dirty="0"/>
              <a:t>California Parent Organizations (Cont.)</a:t>
            </a:r>
          </a:p>
        </p:txBody>
      </p:sp>
      <p:sp>
        <p:nvSpPr>
          <p:cNvPr id="3" name="Content Placeholder 2">
            <a:extLst>
              <a:ext uri="{FF2B5EF4-FFF2-40B4-BE49-F238E27FC236}">
                <a16:creationId xmlns:a16="http://schemas.microsoft.com/office/drawing/2014/main" id="{5324B2B1-2B4C-1C4A-84A9-6BB4D48F2194}"/>
              </a:ext>
            </a:extLst>
          </p:cNvPr>
          <p:cNvSpPr>
            <a:spLocks noGrp="1"/>
          </p:cNvSpPr>
          <p:nvPr>
            <p:ph idx="1"/>
          </p:nvPr>
        </p:nvSpPr>
        <p:spPr>
          <a:xfrm>
            <a:off x="838200" y="1545770"/>
            <a:ext cx="10515600" cy="5078053"/>
          </a:xfrm>
        </p:spPr>
        <p:txBody>
          <a:bodyPr>
            <a:normAutofit fontScale="25000" lnSpcReduction="20000"/>
          </a:bodyPr>
          <a:lstStyle/>
          <a:p>
            <a:pPr marL="0" indent="0" eaLnBrk="0" fontAlgn="base" hangingPunct="0">
              <a:lnSpc>
                <a:spcPct val="100000"/>
              </a:lnSpc>
              <a:spcBef>
                <a:spcPct val="0"/>
              </a:spcBef>
              <a:spcAft>
                <a:spcPct val="0"/>
              </a:spcAft>
              <a:buNone/>
            </a:pPr>
            <a:r>
              <a:rPr lang="en-US" altLang="en-US" sz="12800" dirty="0">
                <a:latin typeface="Calibri" panose="020F0502020204030204" pitchFamily="34" charset="0"/>
              </a:rPr>
              <a:t>Family Empowerment Centers </a:t>
            </a:r>
            <a:r>
              <a:rPr lang="en-US" altLang="en-US" sz="9600" dirty="0">
                <a:latin typeface="Calibri" panose="020F0502020204030204" pitchFamily="34" charset="0"/>
              </a:rPr>
              <a:t>(Senate Bill 511, enacted as Education Code 56400-56414, established the FECs, funded by an IDEA state set aside)</a:t>
            </a:r>
          </a:p>
          <a:p>
            <a:pPr marL="0" indent="0" eaLnBrk="0" fontAlgn="base" hangingPunct="0">
              <a:lnSpc>
                <a:spcPct val="100000"/>
              </a:lnSpc>
              <a:spcBef>
                <a:spcPct val="0"/>
              </a:spcBef>
              <a:spcAft>
                <a:spcPct val="0"/>
              </a:spcAft>
              <a:buNone/>
            </a:pPr>
            <a:endParaRPr lang="en-US" altLang="en-US" sz="4500" dirty="0">
              <a:latin typeface="Calibri" panose="020F0502020204030204" pitchFamily="34" charset="0"/>
            </a:endParaRPr>
          </a:p>
          <a:p>
            <a:pPr eaLnBrk="0" fontAlgn="base" hangingPunct="0">
              <a:lnSpc>
                <a:spcPct val="100000"/>
              </a:lnSpc>
              <a:spcBef>
                <a:spcPct val="0"/>
              </a:spcBef>
              <a:spcAft>
                <a:spcPct val="0"/>
              </a:spcAft>
            </a:pPr>
            <a:r>
              <a:rPr lang="en-US" altLang="en-US" sz="6400" dirty="0">
                <a:latin typeface="Calibri" panose="020F0502020204030204" pitchFamily="34" charset="0"/>
                <a:ea typeface="Times New Roman" panose="02020603050405020304" pitchFamily="18" charset="0"/>
                <a:cs typeface="Times New Roman" panose="02020603050405020304" pitchFamily="18" charset="0"/>
              </a:rPr>
              <a:t>The FECs provide services to families with children with disabilities who are from the ages of 3 to 22. The intent of the legislature is to ensure that parents, guardians, and families of children and young adults with disabilities have access to accurate information, specialized training, and peer-to-peer support. </a:t>
            </a:r>
            <a:endParaRPr lang="en-US" altLang="en-US" sz="6400" dirty="0"/>
          </a:p>
          <a:p>
            <a:pPr eaLnBrk="0" fontAlgn="base" hangingPunct="0">
              <a:lnSpc>
                <a:spcPct val="100000"/>
              </a:lnSpc>
              <a:spcBef>
                <a:spcPct val="0"/>
              </a:spcBef>
              <a:spcAft>
                <a:spcPct val="0"/>
              </a:spcAft>
            </a:pPr>
            <a:r>
              <a:rPr lang="en-US" altLang="en-US" sz="6400" dirty="0">
                <a:latin typeface="Calibri" panose="020F0502020204030204" pitchFamily="34" charset="0"/>
                <a:ea typeface="Times New Roman" panose="02020603050405020304" pitchFamily="18" charset="0"/>
                <a:cs typeface="Times New Roman" panose="02020603050405020304" pitchFamily="18" charset="0"/>
              </a:rPr>
              <a:t>Each FEC is a non-profit 501 (c)(3). </a:t>
            </a:r>
          </a:p>
          <a:p>
            <a:pPr marL="0" indent="0" eaLnBrk="0" fontAlgn="base" hangingPunct="0">
              <a:lnSpc>
                <a:spcPct val="100000"/>
              </a:lnSpc>
              <a:spcBef>
                <a:spcPct val="0"/>
              </a:spcBef>
              <a:spcAft>
                <a:spcPct val="0"/>
              </a:spcAft>
              <a:buNone/>
            </a:pPr>
            <a:endParaRPr lang="en-US" altLang="en-US" sz="6400" dirty="0"/>
          </a:p>
          <a:p>
            <a:pPr eaLnBrk="0" fontAlgn="base" hangingPunct="0">
              <a:lnSpc>
                <a:spcPct val="100000"/>
              </a:lnSpc>
              <a:spcBef>
                <a:spcPct val="0"/>
              </a:spcBef>
              <a:spcAft>
                <a:spcPct val="0"/>
              </a:spcAft>
            </a:pPr>
            <a:r>
              <a:rPr lang="en-US" altLang="en-US" sz="6400" dirty="0">
                <a:latin typeface="Calibri" panose="020F0502020204030204" pitchFamily="34" charset="0"/>
                <a:ea typeface="Times New Roman" panose="02020603050405020304" pitchFamily="18" charset="0"/>
                <a:cs typeface="Times New Roman" panose="02020603050405020304" pitchFamily="18" charset="0"/>
              </a:rPr>
              <a:t>Funded by CDE through IDEA state set-aside.</a:t>
            </a:r>
          </a:p>
          <a:p>
            <a:pPr marL="0" indent="0" eaLnBrk="0" fontAlgn="base" hangingPunct="0">
              <a:lnSpc>
                <a:spcPct val="100000"/>
              </a:lnSpc>
              <a:spcBef>
                <a:spcPct val="0"/>
              </a:spcBef>
              <a:spcAft>
                <a:spcPct val="0"/>
              </a:spcAft>
              <a:buNone/>
            </a:pPr>
            <a:endParaRPr lang="en-US" altLang="en-US" sz="6400" dirty="0"/>
          </a:p>
          <a:p>
            <a:pPr eaLnBrk="0" fontAlgn="base" hangingPunct="0">
              <a:lnSpc>
                <a:spcPct val="100000"/>
              </a:lnSpc>
              <a:spcBef>
                <a:spcPct val="0"/>
              </a:spcBef>
              <a:spcAft>
                <a:spcPct val="0"/>
              </a:spcAft>
            </a:pPr>
            <a:r>
              <a:rPr lang="en-US" altLang="en-US" sz="6400" dirty="0">
                <a:latin typeface="Calibri" panose="020F0502020204030204" pitchFamily="34" charset="0"/>
                <a:ea typeface="Times New Roman" panose="02020603050405020304" pitchFamily="18" charset="0"/>
                <a:cs typeface="Times New Roman" panose="02020603050405020304" pitchFamily="18" charset="0"/>
              </a:rPr>
              <a:t>Funding for the FECs is based upon a specific formula. A rate of $150,000.00 allocated annually to each center to provide the basic services. Additional funding for each FEC is determined according to school enrollment of the region served.</a:t>
            </a:r>
          </a:p>
          <a:p>
            <a:pPr marL="0" indent="0" eaLnBrk="0" fontAlgn="base" hangingPunct="0">
              <a:lnSpc>
                <a:spcPct val="100000"/>
              </a:lnSpc>
              <a:spcBef>
                <a:spcPct val="0"/>
              </a:spcBef>
              <a:spcAft>
                <a:spcPct val="0"/>
              </a:spcAft>
              <a:buNone/>
            </a:pPr>
            <a:endParaRPr lang="en-US" altLang="en-US" sz="6400" dirty="0"/>
          </a:p>
          <a:p>
            <a:pPr eaLnBrk="0" fontAlgn="base" hangingPunct="0">
              <a:lnSpc>
                <a:spcPct val="100000"/>
              </a:lnSpc>
              <a:spcBef>
                <a:spcPct val="0"/>
              </a:spcBef>
              <a:spcAft>
                <a:spcPct val="0"/>
              </a:spcAft>
            </a:pPr>
            <a:r>
              <a:rPr lang="en-US" altLang="en-US" sz="6400" dirty="0">
                <a:latin typeface="Calibri" panose="020F0502020204030204" pitchFamily="34" charset="0"/>
                <a:ea typeface="Times New Roman" panose="02020603050405020304" pitchFamily="18" charset="0"/>
                <a:cs typeface="Times New Roman" panose="02020603050405020304" pitchFamily="18" charset="0"/>
              </a:rPr>
              <a:t>Initial intent was to have 32 FECs. As of 2018, we have 14 centers, serving 27 of California’s 85 Counties.</a:t>
            </a:r>
          </a:p>
          <a:p>
            <a:pPr marL="0" indent="0" eaLnBrk="0" fontAlgn="base" hangingPunct="0">
              <a:lnSpc>
                <a:spcPct val="100000"/>
              </a:lnSpc>
              <a:spcBef>
                <a:spcPct val="0"/>
              </a:spcBef>
              <a:spcAft>
                <a:spcPct val="0"/>
              </a:spcAft>
              <a:buNone/>
            </a:pPr>
            <a:endParaRPr lang="en-US" altLang="en-US" sz="6400" dirty="0"/>
          </a:p>
          <a:p>
            <a:pPr eaLnBrk="0" fontAlgn="base" hangingPunct="0">
              <a:lnSpc>
                <a:spcPct val="100000"/>
              </a:lnSpc>
              <a:spcBef>
                <a:spcPct val="0"/>
              </a:spcBef>
              <a:spcAft>
                <a:spcPct val="0"/>
              </a:spcAft>
            </a:pPr>
            <a:r>
              <a:rPr lang="en-US" altLang="en-US" sz="6400" u="sng" dirty="0">
                <a:latin typeface="Calibri" panose="020F0502020204030204" pitchFamily="34" charset="0"/>
                <a:ea typeface="Times New Roman" panose="02020603050405020304" pitchFamily="18" charset="0"/>
                <a:cs typeface="Times New Roman" panose="02020603050405020304" pitchFamily="18" charset="0"/>
              </a:rPr>
              <a:t>As a condition of funding each FEC shall do all of the following</a:t>
            </a:r>
            <a:r>
              <a:rPr lang="en-US" altLang="en-US" sz="6400" dirty="0">
                <a:latin typeface="Calibri" panose="020F0502020204030204" pitchFamily="34" charset="0"/>
                <a:ea typeface="Times New Roman" panose="02020603050405020304" pitchFamily="18" charset="0"/>
                <a:cs typeface="Times New Roman" panose="02020603050405020304" pitchFamily="18" charset="0"/>
              </a:rPr>
              <a:t>: provide training and information that meets the needs of the parents and guardians of children and young adults with disabilities; work with community-based organizations; provide training and support to parents and guardians of children and young adults with disabilities; participate in decision-making processes and the development of individualized education programs; promote positive parent and professional collaboration with local education agencies, special education local plan areas, and other community agencies; participate and support surrogate parent training.</a:t>
            </a:r>
          </a:p>
          <a:p>
            <a:pPr marL="0" indent="0" eaLnBrk="0" fontAlgn="base" hangingPunct="0">
              <a:lnSpc>
                <a:spcPct val="100000"/>
              </a:lnSpc>
              <a:spcBef>
                <a:spcPct val="0"/>
              </a:spcBef>
              <a:spcAft>
                <a:spcPct val="0"/>
              </a:spcAft>
              <a:buNone/>
            </a:pPr>
            <a:endParaRPr lang="en-US" altLang="en-US" sz="6400" dirty="0"/>
          </a:p>
          <a:p>
            <a:pPr marL="0" lvl="0" indent="0" eaLnBrk="0" fontAlgn="base" hangingPunct="0">
              <a:lnSpc>
                <a:spcPct val="100000"/>
              </a:lnSpc>
              <a:spcBef>
                <a:spcPct val="0"/>
              </a:spcBef>
              <a:spcAft>
                <a:spcPct val="0"/>
              </a:spcAft>
              <a:buNone/>
            </a:pPr>
            <a:r>
              <a:rPr lang="en-US" altLang="en-US" sz="6400" dirty="0">
                <a:latin typeface="Calibri" panose="020F0502020204030204" pitchFamily="34" charset="0"/>
                <a:ea typeface="Times New Roman" panose="02020603050405020304" pitchFamily="18" charset="0"/>
                <a:cs typeface="Times New Roman" panose="02020603050405020304" pitchFamily="18" charset="0"/>
                <a:hlinkClick r:id="rId2"/>
              </a:rPr>
              <a:t>https://www.parentcenterhub.org/find-your-center/</a:t>
            </a:r>
            <a:endParaRPr lang="en-US" altLang="en-US" sz="6400" dirty="0">
              <a:latin typeface="Calibri" panose="020F0502020204030204" pitchFamily="34" charset="0"/>
            </a:endParaRPr>
          </a:p>
          <a:p>
            <a:pPr marL="0" lvl="0" indent="0" eaLnBrk="0" fontAlgn="base" hangingPunct="0">
              <a:lnSpc>
                <a:spcPct val="100000"/>
              </a:lnSpc>
              <a:spcBef>
                <a:spcPct val="0"/>
              </a:spcBef>
              <a:spcAft>
                <a:spcPct val="0"/>
              </a:spcAft>
              <a:buNone/>
            </a:pPr>
            <a:r>
              <a:rPr lang="en-US" altLang="en-US" sz="6400" dirty="0">
                <a:latin typeface="Calibri" panose="020F0502020204030204" pitchFamily="34" charset="0"/>
              </a:rPr>
              <a:t>California Association of FECs (</a:t>
            </a:r>
            <a:r>
              <a:rPr lang="en-US" altLang="en-US" sz="6400" dirty="0" err="1">
                <a:latin typeface="Calibri" panose="020F0502020204030204" pitchFamily="34" charset="0"/>
              </a:rPr>
              <a:t>www.cafec.org</a:t>
            </a:r>
            <a:r>
              <a:rPr lang="en-US" altLang="en-US" sz="6400" dirty="0">
                <a:latin typeface="Calibri" panose="020F0502020204030204" pitchFamily="34" charset="0"/>
              </a:rPr>
              <a:t>)</a:t>
            </a:r>
          </a:p>
          <a:p>
            <a:endParaRPr lang="en-US" dirty="0"/>
          </a:p>
        </p:txBody>
      </p:sp>
    </p:spTree>
    <p:extLst>
      <p:ext uri="{BB962C8B-B14F-4D97-AF65-F5344CB8AC3E}">
        <p14:creationId xmlns:p14="http://schemas.microsoft.com/office/powerpoint/2010/main" val="3648432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FC95-2968-CC4F-8F10-C1528B31A041}"/>
              </a:ext>
            </a:extLst>
          </p:cNvPr>
          <p:cNvSpPr>
            <a:spLocks noGrp="1"/>
          </p:cNvSpPr>
          <p:nvPr>
            <p:ph type="title"/>
          </p:nvPr>
        </p:nvSpPr>
        <p:spPr/>
        <p:txBody>
          <a:bodyPr/>
          <a:lstStyle/>
          <a:p>
            <a:r>
              <a:rPr lang="en-US" b="1" dirty="0"/>
              <a:t>1956 - The Social Security Act</a:t>
            </a:r>
          </a:p>
        </p:txBody>
      </p:sp>
      <p:sp>
        <p:nvSpPr>
          <p:cNvPr id="3" name="Content Placeholder 2">
            <a:extLst>
              <a:ext uri="{FF2B5EF4-FFF2-40B4-BE49-F238E27FC236}">
                <a16:creationId xmlns:a16="http://schemas.microsoft.com/office/drawing/2014/main" id="{3D8C75A9-7A21-344E-B153-82E3C18A06B9}"/>
              </a:ext>
            </a:extLst>
          </p:cNvPr>
          <p:cNvSpPr>
            <a:spLocks noGrp="1"/>
          </p:cNvSpPr>
          <p:nvPr>
            <p:ph idx="1"/>
          </p:nvPr>
        </p:nvSpPr>
        <p:spPr/>
        <p:txBody>
          <a:bodyPr/>
          <a:lstStyle/>
          <a:p>
            <a:r>
              <a:rPr lang="en-US" dirty="0"/>
              <a:t>Established the Social Security disability insurance program</a:t>
            </a:r>
          </a:p>
        </p:txBody>
      </p:sp>
    </p:spTree>
    <p:extLst>
      <p:ext uri="{BB962C8B-B14F-4D97-AF65-F5344CB8AC3E}">
        <p14:creationId xmlns:p14="http://schemas.microsoft.com/office/powerpoint/2010/main" val="3790869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7904C-FEF9-E740-9FE6-867C71FFC8BE}"/>
              </a:ext>
            </a:extLst>
          </p:cNvPr>
          <p:cNvSpPr>
            <a:spLocks noGrp="1"/>
          </p:cNvSpPr>
          <p:nvPr>
            <p:ph type="title"/>
          </p:nvPr>
        </p:nvSpPr>
        <p:spPr/>
        <p:txBody>
          <a:bodyPr/>
          <a:lstStyle/>
          <a:p>
            <a:r>
              <a:rPr lang="en-US" dirty="0"/>
              <a:t>California Parent Organizations (Cont.)</a:t>
            </a:r>
          </a:p>
        </p:txBody>
      </p:sp>
      <p:sp>
        <p:nvSpPr>
          <p:cNvPr id="3" name="Content Placeholder 2">
            <a:extLst>
              <a:ext uri="{FF2B5EF4-FFF2-40B4-BE49-F238E27FC236}">
                <a16:creationId xmlns:a16="http://schemas.microsoft.com/office/drawing/2014/main" id="{5561BFFA-D9B1-F245-A5BB-2178FDD9942E}"/>
              </a:ext>
            </a:extLst>
          </p:cNvPr>
          <p:cNvSpPr>
            <a:spLocks noGrp="1"/>
          </p:cNvSpPr>
          <p:nvPr>
            <p:ph idx="1"/>
          </p:nvPr>
        </p:nvSpPr>
        <p:spPr/>
        <p:txBody>
          <a:bodyPr>
            <a:normAutofit/>
          </a:bodyPr>
          <a:lstStyle/>
          <a:p>
            <a:pPr marL="0" indent="0" eaLnBrk="0" fontAlgn="base" hangingPunct="0">
              <a:lnSpc>
                <a:spcPct val="100000"/>
              </a:lnSpc>
              <a:spcBef>
                <a:spcPct val="0"/>
              </a:spcBef>
              <a:spcAft>
                <a:spcPct val="0"/>
              </a:spcAft>
              <a:buNone/>
            </a:pPr>
            <a:r>
              <a:rPr lang="en-US" altLang="en-US" sz="3600" dirty="0">
                <a:latin typeface="Calibri" panose="020F0502020204030204" pitchFamily="34" charset="0"/>
              </a:rPr>
              <a:t>Family Empowerment Disabilities Council (FEDC)</a:t>
            </a:r>
          </a:p>
          <a:p>
            <a:pPr marL="0" indent="0" eaLnBrk="0" fontAlgn="base" hangingPunct="0">
              <a:lnSpc>
                <a:spcPct val="100000"/>
              </a:lnSpc>
              <a:spcBef>
                <a:spcPct val="0"/>
              </a:spcBef>
              <a:spcAft>
                <a:spcPct val="0"/>
              </a:spcAft>
              <a:buNone/>
            </a:pPr>
            <a:endParaRPr lang="en-US" altLang="en-US" sz="3600" dirty="0">
              <a:latin typeface="Calibri" panose="020F0502020204030204" pitchFamily="34" charset="0"/>
            </a:endParaRPr>
          </a:p>
          <a:p>
            <a:pPr eaLnBrk="0" fontAlgn="base" hangingPunct="0">
              <a:lnSpc>
                <a:spcPct val="100000"/>
              </a:lnSpc>
              <a:spcBef>
                <a:spcPct val="0"/>
              </a:spcBef>
              <a:spcAft>
                <a:spcPct val="0"/>
              </a:spcAft>
            </a:pPr>
            <a:r>
              <a:rPr lang="en-US" altLang="en-US" dirty="0">
                <a:latin typeface="Calibri" panose="020F0502020204030204" pitchFamily="34" charset="0"/>
                <a:ea typeface="Times New Roman" panose="02020603050405020304" pitchFamily="18" charset="0"/>
                <a:cs typeface="Times New Roman" panose="02020603050405020304" pitchFamily="18" charset="0"/>
              </a:rPr>
              <a:t>Comprised of the Executive Directors of the FECs</a:t>
            </a:r>
            <a:endParaRPr lang="en-US" altLang="en-US" dirty="0"/>
          </a:p>
          <a:p>
            <a:pPr eaLnBrk="0" fontAlgn="base" hangingPunct="0">
              <a:lnSpc>
                <a:spcPct val="100000"/>
              </a:lnSpc>
              <a:spcBef>
                <a:spcPct val="0"/>
              </a:spcBef>
              <a:spcAft>
                <a:spcPct val="0"/>
              </a:spcAft>
            </a:pPr>
            <a:r>
              <a:rPr lang="en-US" altLang="en-US" dirty="0">
                <a:latin typeface="Calibri" panose="020F0502020204030204" pitchFamily="34" charset="0"/>
                <a:ea typeface="Times New Roman" panose="02020603050405020304" pitchFamily="18" charset="0"/>
                <a:cs typeface="Times New Roman" panose="02020603050405020304" pitchFamily="18" charset="0"/>
              </a:rPr>
              <a:t>Coordinated by </a:t>
            </a:r>
            <a:r>
              <a:rPr lang="en-US" altLang="en-US" dirty="0" err="1">
                <a:latin typeface="Calibri" panose="020F0502020204030204" pitchFamily="34" charset="0"/>
                <a:ea typeface="Times New Roman" panose="02020603050405020304" pitchFamily="18" charset="0"/>
                <a:cs typeface="Times New Roman" panose="02020603050405020304" pitchFamily="18" charset="0"/>
              </a:rPr>
              <a:t>WestEd</a:t>
            </a:r>
            <a:r>
              <a:rPr lang="en-US" altLang="en-US" dirty="0">
                <a:latin typeface="Calibri" panose="020F0502020204030204" pitchFamily="34" charset="0"/>
                <a:ea typeface="Times New Roman" panose="02020603050405020304" pitchFamily="18" charset="0"/>
                <a:cs typeface="Times New Roman" panose="02020603050405020304" pitchFamily="18" charset="0"/>
              </a:rPr>
              <a:t> Center for Prevention and Early Intervention under a contract with the California Department of Education (CDE)</a:t>
            </a:r>
            <a:r>
              <a:rPr lang="en-US" altLang="en-US" dirty="0"/>
              <a:t> </a:t>
            </a:r>
            <a:r>
              <a:rPr lang="en-US" altLang="en-US" dirty="0">
                <a:latin typeface="Calibri" panose="020F0502020204030204" pitchFamily="34" charset="0"/>
                <a:ea typeface="Times New Roman" panose="02020603050405020304" pitchFamily="18" charset="0"/>
                <a:cs typeface="Times New Roman" panose="02020603050405020304" pitchFamily="18" charset="0"/>
                <a:hlinkClick r:id="rId2"/>
              </a:rPr>
              <a:t>www.calfedc.org</a:t>
            </a:r>
            <a:r>
              <a:rPr lang="en-US" altLang="en-US" dirty="0">
                <a:latin typeface="Calibri" panose="020F0502020204030204" pitchFamily="34" charset="0"/>
                <a:ea typeface="Times New Roman" panose="02020603050405020304" pitchFamily="18" charset="0"/>
                <a:cs typeface="Times New Roman" panose="02020603050405020304" pitchFamily="18" charset="0"/>
              </a:rPr>
              <a:t>, 916.492.4000</a:t>
            </a:r>
            <a:endParaRPr lang="en-US" altLang="en-US" dirty="0"/>
          </a:p>
          <a:p>
            <a:pPr eaLnBrk="0" fontAlgn="base" hangingPunct="0">
              <a:lnSpc>
                <a:spcPct val="100000"/>
              </a:lnSpc>
              <a:spcBef>
                <a:spcPct val="0"/>
              </a:spcBef>
              <a:spcAft>
                <a:spcPct val="0"/>
              </a:spcAft>
            </a:pPr>
            <a:r>
              <a:rPr lang="en-US" altLang="en-US" dirty="0">
                <a:latin typeface="Calibri" panose="020F0502020204030204" pitchFamily="34" charset="0"/>
                <a:ea typeface="Times New Roman" panose="02020603050405020304" pitchFamily="18" charset="0"/>
                <a:cs typeface="Times New Roman" panose="02020603050405020304" pitchFamily="18" charset="0"/>
              </a:rPr>
              <a:t>Responsible for things such as: Evaluation of service delivery and management; Technical assistance; Data collection; Evaluation procedures</a:t>
            </a:r>
            <a:endParaRPr lang="en-US" altLang="en-US" sz="4000" dirty="0">
              <a:latin typeface="Calibri" panose="020F0502020204030204" pitchFamily="34" charset="0"/>
            </a:endParaRPr>
          </a:p>
          <a:p>
            <a:endParaRPr lang="en-US" dirty="0"/>
          </a:p>
        </p:txBody>
      </p:sp>
    </p:spTree>
    <p:extLst>
      <p:ext uri="{BB962C8B-B14F-4D97-AF65-F5344CB8AC3E}">
        <p14:creationId xmlns:p14="http://schemas.microsoft.com/office/powerpoint/2010/main" val="23388335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23EF-EC73-F742-B0CE-2571F665231A}"/>
              </a:ext>
            </a:extLst>
          </p:cNvPr>
          <p:cNvSpPr>
            <a:spLocks noGrp="1"/>
          </p:cNvSpPr>
          <p:nvPr>
            <p:ph type="title"/>
          </p:nvPr>
        </p:nvSpPr>
        <p:spPr/>
        <p:txBody>
          <a:bodyPr/>
          <a:lstStyle/>
          <a:p>
            <a:r>
              <a:rPr lang="en-US" dirty="0"/>
              <a:t>California Parent Organizations (Cont.)</a:t>
            </a:r>
          </a:p>
        </p:txBody>
      </p:sp>
      <p:sp>
        <p:nvSpPr>
          <p:cNvPr id="3" name="Content Placeholder 2">
            <a:extLst>
              <a:ext uri="{FF2B5EF4-FFF2-40B4-BE49-F238E27FC236}">
                <a16:creationId xmlns:a16="http://schemas.microsoft.com/office/drawing/2014/main" id="{34AE6825-FD38-8A4C-BE38-A3465D6E51F7}"/>
              </a:ext>
            </a:extLst>
          </p:cNvPr>
          <p:cNvSpPr>
            <a:spLocks noGrp="1"/>
          </p:cNvSpPr>
          <p:nvPr>
            <p:ph idx="1"/>
          </p:nvPr>
        </p:nvSpPr>
        <p:spPr/>
        <p:txBody>
          <a:bodyPr>
            <a:normAutofit fontScale="92500"/>
          </a:bodyPr>
          <a:lstStyle/>
          <a:p>
            <a:pPr marL="0" indent="0" eaLnBrk="0" fontAlgn="base" hangingPunct="0">
              <a:lnSpc>
                <a:spcPct val="100000"/>
              </a:lnSpc>
              <a:spcBef>
                <a:spcPct val="0"/>
              </a:spcBef>
              <a:spcAft>
                <a:spcPct val="0"/>
              </a:spcAft>
              <a:buNone/>
            </a:pPr>
            <a:r>
              <a:rPr lang="en-US" altLang="en-US" sz="4000" dirty="0">
                <a:latin typeface="Calibri" panose="020F0502020204030204" pitchFamily="34" charset="0"/>
              </a:rPr>
              <a:t>Disability Rights California </a:t>
            </a:r>
            <a:r>
              <a:rPr lang="en-US" altLang="en-US" sz="4000" dirty="0">
                <a:latin typeface="Calibri" panose="020F0502020204030204" pitchFamily="34" charset="0"/>
                <a:hlinkClick r:id="rId2"/>
              </a:rPr>
              <a:t>https://www.disabilityrightsca.org/who-we-are</a:t>
            </a:r>
            <a:endParaRPr lang="en-US" altLang="en-US" sz="4000" dirty="0">
              <a:latin typeface="Calibri" panose="020F0502020204030204" pitchFamily="34" charset="0"/>
            </a:endParaRPr>
          </a:p>
          <a:p>
            <a:pPr marL="0" lvl="0" indent="0" eaLnBrk="0" fontAlgn="base" hangingPunct="0">
              <a:lnSpc>
                <a:spcPct val="100000"/>
              </a:lnSpc>
              <a:spcBef>
                <a:spcPct val="0"/>
              </a:spcBef>
              <a:spcAft>
                <a:spcPct val="0"/>
              </a:spcAft>
              <a:buNone/>
            </a:pPr>
            <a:endParaRPr lang="en-US" altLang="en-US" dirty="0">
              <a:latin typeface="Calibri" panose="020F0502020204030204" pitchFamily="34" charset="0"/>
              <a:ea typeface="Times New Roman" panose="02020603050405020304" pitchFamily="18" charset="0"/>
              <a:cs typeface="Times New Roman" panose="02020603050405020304" pitchFamily="18" charset="0"/>
            </a:endParaRPr>
          </a:p>
          <a:p>
            <a:pPr eaLnBrk="0" fontAlgn="base" hangingPunct="0">
              <a:lnSpc>
                <a:spcPct val="100000"/>
              </a:lnSpc>
              <a:spcBef>
                <a:spcPct val="0"/>
              </a:spcBef>
              <a:spcAft>
                <a:spcPct val="0"/>
              </a:spcAft>
            </a:pPr>
            <a:r>
              <a:rPr lang="en-US" altLang="en-US" dirty="0">
                <a:latin typeface="Calibri" panose="020F0502020204030204" pitchFamily="34" charset="0"/>
                <a:ea typeface="Times New Roman" panose="02020603050405020304" pitchFamily="18" charset="0"/>
                <a:cs typeface="Times New Roman" panose="02020603050405020304" pitchFamily="18" charset="0"/>
              </a:rPr>
              <a:t>2000 - Developmental Disabilities Assistance and Bill of Rights Act of 2000 (P.L. 106-402) – as amended in 1975 to create Protection and Advocacy System (P&amp;As) designating an organization within each state and territory to advocate for the rights of people with disabilities. </a:t>
            </a:r>
          </a:p>
          <a:p>
            <a:pPr eaLnBrk="0" fontAlgn="base" hangingPunct="0">
              <a:lnSpc>
                <a:spcPct val="100000"/>
              </a:lnSpc>
              <a:spcBef>
                <a:spcPct val="0"/>
              </a:spcBef>
              <a:spcAft>
                <a:spcPct val="0"/>
              </a:spcAft>
            </a:pPr>
            <a:r>
              <a:rPr lang="en-US" altLang="en-US" dirty="0">
                <a:latin typeface="Calibri" panose="020F0502020204030204" pitchFamily="34" charset="0"/>
                <a:ea typeface="Times New Roman" panose="02020603050405020304" pitchFamily="18" charset="0"/>
                <a:cs typeface="Times New Roman" panose="02020603050405020304" pitchFamily="18" charset="0"/>
              </a:rPr>
              <a:t>In 1978, CA’S governor designated DISABILITY RIGHTS CA as California’s statewide organization under the name Protection &amp; Advocacy, Inc. (PAI).</a:t>
            </a:r>
            <a:endParaRPr lang="en-US" altLang="en-US" sz="4000" dirty="0">
              <a:latin typeface="Calibri" panose="020F0502020204030204" pitchFamily="34" charset="0"/>
            </a:endParaRPr>
          </a:p>
          <a:p>
            <a:endParaRPr lang="en-US" dirty="0"/>
          </a:p>
        </p:txBody>
      </p:sp>
    </p:spTree>
    <p:extLst>
      <p:ext uri="{BB962C8B-B14F-4D97-AF65-F5344CB8AC3E}">
        <p14:creationId xmlns:p14="http://schemas.microsoft.com/office/powerpoint/2010/main" val="13597132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01DDE-25CD-9840-8299-1ABC24C0A1FA}"/>
              </a:ext>
            </a:extLst>
          </p:cNvPr>
          <p:cNvSpPr>
            <a:spLocks noGrp="1"/>
          </p:cNvSpPr>
          <p:nvPr>
            <p:ph type="title"/>
          </p:nvPr>
        </p:nvSpPr>
        <p:spPr/>
        <p:txBody>
          <a:bodyPr/>
          <a:lstStyle/>
          <a:p>
            <a:r>
              <a:rPr lang="en-US" dirty="0"/>
              <a:t>California Parent Organizations (Cont.)</a:t>
            </a:r>
          </a:p>
        </p:txBody>
      </p:sp>
      <p:sp>
        <p:nvSpPr>
          <p:cNvPr id="3" name="Content Placeholder 2">
            <a:extLst>
              <a:ext uri="{FF2B5EF4-FFF2-40B4-BE49-F238E27FC236}">
                <a16:creationId xmlns:a16="http://schemas.microsoft.com/office/drawing/2014/main" id="{187FDB57-6DAD-9A49-B0AA-DC2EA749305D}"/>
              </a:ext>
            </a:extLst>
          </p:cNvPr>
          <p:cNvSpPr>
            <a:spLocks noGrp="1"/>
          </p:cNvSpPr>
          <p:nvPr>
            <p:ph idx="1"/>
          </p:nvPr>
        </p:nvSpPr>
        <p:spPr/>
        <p:txBody>
          <a:bodyPr>
            <a:normAutofit fontScale="70000" lnSpcReduction="20000"/>
          </a:bodyPr>
          <a:lstStyle/>
          <a:p>
            <a:pPr marL="0" indent="0" eaLnBrk="0" fontAlgn="base" hangingPunct="0">
              <a:lnSpc>
                <a:spcPct val="100000"/>
              </a:lnSpc>
              <a:spcBef>
                <a:spcPct val="0"/>
              </a:spcBef>
              <a:spcAft>
                <a:spcPct val="0"/>
              </a:spcAft>
              <a:buNone/>
            </a:pPr>
            <a:r>
              <a:rPr lang="en-US" altLang="en-US" sz="5100" dirty="0">
                <a:latin typeface="Calibri" panose="020F0502020204030204" pitchFamily="34" charset="0"/>
              </a:rPr>
              <a:t>Family Voices of California </a:t>
            </a:r>
            <a:r>
              <a:rPr lang="en-US" altLang="en-US" sz="4000" dirty="0">
                <a:latin typeface="Calibri" panose="020F0502020204030204" pitchFamily="34" charset="0"/>
                <a:hlinkClick r:id="rId2"/>
              </a:rPr>
              <a:t>http://www.familyvoicesofca.org/about/about-fvca/</a:t>
            </a:r>
            <a:endParaRPr lang="en-US" altLang="en-US" sz="4000" dirty="0">
              <a:latin typeface="Calibri" panose="020F0502020204030204" pitchFamily="34" charset="0"/>
            </a:endParaRPr>
          </a:p>
          <a:p>
            <a:pPr marL="0" lvl="0" indent="0" eaLnBrk="0" fontAlgn="base" hangingPunct="0">
              <a:lnSpc>
                <a:spcPct val="100000"/>
              </a:lnSpc>
              <a:spcBef>
                <a:spcPct val="0"/>
              </a:spcBef>
              <a:spcAft>
                <a:spcPct val="0"/>
              </a:spcAft>
              <a:buNone/>
            </a:pPr>
            <a:endParaRPr lang="en-US" altLang="en-US" dirty="0">
              <a:latin typeface="Calibri" panose="020F0502020204030204" pitchFamily="34" charset="0"/>
              <a:ea typeface="Times New Roman" panose="02020603050405020304" pitchFamily="18" charset="0"/>
              <a:cs typeface="Times New Roman" panose="02020603050405020304" pitchFamily="18" charset="0"/>
            </a:endParaRPr>
          </a:p>
          <a:p>
            <a:pPr eaLnBrk="0" fontAlgn="base" hangingPunct="0">
              <a:lnSpc>
                <a:spcPct val="100000"/>
              </a:lnSpc>
              <a:spcBef>
                <a:spcPct val="0"/>
              </a:spcBef>
              <a:spcAft>
                <a:spcPct val="0"/>
              </a:spcAft>
            </a:pPr>
            <a:r>
              <a:rPr lang="en-US" altLang="en-US" dirty="0">
                <a:latin typeface="Calibri" panose="020F0502020204030204" pitchFamily="34" charset="0"/>
                <a:ea typeface="Times New Roman" panose="02020603050405020304" pitchFamily="18" charset="0"/>
                <a:cs typeface="Times New Roman" panose="02020603050405020304" pitchFamily="18" charset="0"/>
              </a:rPr>
              <a:t>FVCA is a statewide collaborative of parent-run centers working to ensure quality health care for children and youth with special health care needs.</a:t>
            </a:r>
          </a:p>
          <a:p>
            <a:pPr marL="0" indent="0" eaLnBrk="0" fontAlgn="base" hangingPunct="0">
              <a:lnSpc>
                <a:spcPct val="100000"/>
              </a:lnSpc>
              <a:spcBef>
                <a:spcPct val="0"/>
              </a:spcBef>
              <a:spcAft>
                <a:spcPct val="0"/>
              </a:spcAft>
              <a:buNone/>
            </a:pPr>
            <a:endParaRPr lang="en-US" altLang="en-US" dirty="0"/>
          </a:p>
          <a:p>
            <a:pPr eaLnBrk="0" fontAlgn="base" hangingPunct="0">
              <a:lnSpc>
                <a:spcPct val="100000"/>
              </a:lnSpc>
              <a:spcBef>
                <a:spcPct val="0"/>
              </a:spcBef>
              <a:spcAft>
                <a:spcPct val="0"/>
              </a:spcAft>
            </a:pPr>
            <a:r>
              <a:rPr lang="en-US" altLang="en-US" dirty="0">
                <a:latin typeface="Calibri" panose="020F0502020204030204" pitchFamily="34" charset="0"/>
                <a:ea typeface="Times New Roman" panose="02020603050405020304" pitchFamily="18" charset="0"/>
                <a:cs typeface="Times New Roman" panose="02020603050405020304" pitchFamily="18" charset="0"/>
              </a:rPr>
              <a:t>FVCA builds the capacity of parent centers throughout California to provide families with the information and support they need to make informed decisions about the health care of their children. FVCA provides information and a forum for parent centers and families to advocate for improved public and private policies, builds partnerships between professionals and families, and serves as a vital resource on health care.</a:t>
            </a:r>
          </a:p>
          <a:p>
            <a:pPr marL="0" indent="0" eaLnBrk="0" fontAlgn="base" hangingPunct="0">
              <a:lnSpc>
                <a:spcPct val="100000"/>
              </a:lnSpc>
              <a:spcBef>
                <a:spcPct val="0"/>
              </a:spcBef>
              <a:spcAft>
                <a:spcPct val="0"/>
              </a:spcAft>
              <a:buNone/>
            </a:pPr>
            <a:endParaRPr lang="en-US" altLang="en-US" dirty="0"/>
          </a:p>
          <a:p>
            <a:pPr eaLnBrk="0" fontAlgn="base" hangingPunct="0">
              <a:lnSpc>
                <a:spcPct val="100000"/>
              </a:lnSpc>
              <a:spcBef>
                <a:spcPct val="0"/>
              </a:spcBef>
              <a:spcAft>
                <a:spcPct val="0"/>
              </a:spcAft>
            </a:pPr>
            <a:r>
              <a:rPr lang="en-US" altLang="en-US" dirty="0">
                <a:latin typeface="Calibri" panose="020F0502020204030204" pitchFamily="34" charset="0"/>
                <a:ea typeface="Times New Roman" panose="02020603050405020304" pitchFamily="18" charset="0"/>
                <a:cs typeface="Times New Roman" panose="02020603050405020304" pitchFamily="18" charset="0"/>
              </a:rPr>
              <a:t>FVCA is a family-to-family health information center and operates under the auspices of the grant #H84MC07943 (U.S. Department of Health and Human Services, Health Resources and Services Administration, Maternal and Child Health Bureau, Division of Services for Children with Special Health Needs).</a:t>
            </a:r>
            <a:endParaRPr lang="en-US" altLang="en-US" sz="5400" dirty="0">
              <a:latin typeface="Arial" panose="020B0604020202020204" pitchFamily="34" charset="0"/>
            </a:endParaRPr>
          </a:p>
          <a:p>
            <a:endParaRPr lang="en-US" dirty="0"/>
          </a:p>
        </p:txBody>
      </p:sp>
    </p:spTree>
    <p:extLst>
      <p:ext uri="{BB962C8B-B14F-4D97-AF65-F5344CB8AC3E}">
        <p14:creationId xmlns:p14="http://schemas.microsoft.com/office/powerpoint/2010/main" val="4081865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3D430-FFE2-1C43-9E46-25CF4751CC20}"/>
              </a:ext>
            </a:extLst>
          </p:cNvPr>
          <p:cNvSpPr>
            <a:spLocks noGrp="1"/>
          </p:cNvSpPr>
          <p:nvPr>
            <p:ph type="title"/>
          </p:nvPr>
        </p:nvSpPr>
        <p:spPr/>
        <p:txBody>
          <a:bodyPr>
            <a:normAutofit fontScale="90000"/>
          </a:bodyPr>
          <a:lstStyle/>
          <a:p>
            <a:r>
              <a:rPr lang="en-US" b="1" dirty="0"/>
              <a:t>1961 – History of the Developmental Disabilities Assistance and Bill of Rights Act (DD Act) </a:t>
            </a:r>
          </a:p>
        </p:txBody>
      </p:sp>
      <p:sp>
        <p:nvSpPr>
          <p:cNvPr id="3" name="Content Placeholder 2">
            <a:extLst>
              <a:ext uri="{FF2B5EF4-FFF2-40B4-BE49-F238E27FC236}">
                <a16:creationId xmlns:a16="http://schemas.microsoft.com/office/drawing/2014/main" id="{5813785F-FD27-1E45-9A24-5BCC8DE92DB7}"/>
              </a:ext>
            </a:extLst>
          </p:cNvPr>
          <p:cNvSpPr>
            <a:spLocks noGrp="1"/>
          </p:cNvSpPr>
          <p:nvPr>
            <p:ph idx="1"/>
          </p:nvPr>
        </p:nvSpPr>
        <p:spPr/>
        <p:txBody>
          <a:bodyPr>
            <a:normAutofit fontScale="92500"/>
          </a:bodyPr>
          <a:lstStyle/>
          <a:p>
            <a:r>
              <a:rPr lang="en-US" dirty="0"/>
              <a:t>1961: President John F. Kennedy’s Panel on Mental Retardation published “A Proposed Program for National Action to Combat Mental Retardation” </a:t>
            </a:r>
          </a:p>
          <a:p>
            <a:r>
              <a:rPr lang="en-US" dirty="0"/>
              <a:t>1963 law established University Affiliated Facilities, which later became the University Centers for Excellence in Developmental Disabilities (UCEDDs) </a:t>
            </a:r>
          </a:p>
          <a:p>
            <a:r>
              <a:rPr lang="en-US" dirty="0"/>
              <a:t>1970 law required states to establish State Planning and Advisory Councils, known today as DD Councils </a:t>
            </a:r>
          </a:p>
          <a:p>
            <a:r>
              <a:rPr lang="en-US" dirty="0"/>
              <a:t>1975 law established State Protection and Advocacy Systems (P&amp;As) </a:t>
            </a:r>
          </a:p>
          <a:p>
            <a:r>
              <a:rPr lang="en-US" dirty="0"/>
              <a:t>1994 law added the Projects of National Significance (PNS) initiative </a:t>
            </a:r>
          </a:p>
          <a:p>
            <a:r>
              <a:rPr lang="en-US" dirty="0"/>
              <a:t>2000: Developmental Disabilities and Bill of Rights Act reauthorized through 2007 (DD Act of 2000)</a:t>
            </a:r>
          </a:p>
        </p:txBody>
      </p:sp>
    </p:spTree>
    <p:extLst>
      <p:ext uri="{BB962C8B-B14F-4D97-AF65-F5344CB8AC3E}">
        <p14:creationId xmlns:p14="http://schemas.microsoft.com/office/powerpoint/2010/main" val="3867762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411BC-9FBE-9241-8602-3FD5C2ACB893}"/>
              </a:ext>
            </a:extLst>
          </p:cNvPr>
          <p:cNvSpPr>
            <a:spLocks noGrp="1"/>
          </p:cNvSpPr>
          <p:nvPr>
            <p:ph type="title"/>
          </p:nvPr>
        </p:nvSpPr>
        <p:spPr/>
        <p:txBody>
          <a:bodyPr>
            <a:normAutofit/>
          </a:bodyPr>
          <a:lstStyle/>
          <a:p>
            <a:r>
              <a:rPr lang="en-US" b="1" dirty="0"/>
              <a:t>1963 - Mental Retardation Facilities and Construction Act (P.L. 88-164) </a:t>
            </a:r>
          </a:p>
        </p:txBody>
      </p:sp>
      <p:sp>
        <p:nvSpPr>
          <p:cNvPr id="3" name="Content Placeholder 2">
            <a:extLst>
              <a:ext uri="{FF2B5EF4-FFF2-40B4-BE49-F238E27FC236}">
                <a16:creationId xmlns:a16="http://schemas.microsoft.com/office/drawing/2014/main" id="{C09B4A53-ED46-9A4D-AC06-522544D7C8F8}"/>
              </a:ext>
            </a:extLst>
          </p:cNvPr>
          <p:cNvSpPr>
            <a:spLocks noGrp="1"/>
          </p:cNvSpPr>
          <p:nvPr>
            <p:ph idx="1"/>
          </p:nvPr>
        </p:nvSpPr>
        <p:spPr/>
        <p:txBody>
          <a:bodyPr/>
          <a:lstStyle/>
          <a:p>
            <a:pPr marL="0" indent="0">
              <a:buNone/>
            </a:pPr>
            <a:endParaRPr lang="en-US" dirty="0"/>
          </a:p>
          <a:p>
            <a:r>
              <a:rPr lang="en-US" dirty="0"/>
              <a:t>Enacted to plan activities and construct facilities to provide services to persons with ‘mental retardation’ </a:t>
            </a:r>
          </a:p>
          <a:p>
            <a:endParaRPr lang="en-US" dirty="0"/>
          </a:p>
        </p:txBody>
      </p:sp>
    </p:spTree>
    <p:extLst>
      <p:ext uri="{BB962C8B-B14F-4D97-AF65-F5344CB8AC3E}">
        <p14:creationId xmlns:p14="http://schemas.microsoft.com/office/powerpoint/2010/main" val="224042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0DC2E-DA66-6D4D-9E3F-42E45B3C3BC4}"/>
              </a:ext>
            </a:extLst>
          </p:cNvPr>
          <p:cNvSpPr>
            <a:spLocks noGrp="1"/>
          </p:cNvSpPr>
          <p:nvPr>
            <p:ph type="title"/>
          </p:nvPr>
        </p:nvSpPr>
        <p:spPr/>
        <p:txBody>
          <a:bodyPr>
            <a:normAutofit fontScale="90000"/>
          </a:bodyPr>
          <a:lstStyle/>
          <a:p>
            <a:r>
              <a:rPr lang="en-US" b="1" dirty="0"/>
              <a:t>1965 – Assembly Bill 691 (</a:t>
            </a:r>
            <a:r>
              <a:rPr lang="en-US" b="1" dirty="0" err="1"/>
              <a:t>Lanterman</a:t>
            </a:r>
            <a:r>
              <a:rPr lang="en-US" b="1" dirty="0"/>
              <a:t> Act) was enacted and signed by Governor Edmund G. (Pat) Brown </a:t>
            </a:r>
          </a:p>
        </p:txBody>
      </p:sp>
      <p:sp>
        <p:nvSpPr>
          <p:cNvPr id="3" name="Content Placeholder 2">
            <a:extLst>
              <a:ext uri="{FF2B5EF4-FFF2-40B4-BE49-F238E27FC236}">
                <a16:creationId xmlns:a16="http://schemas.microsoft.com/office/drawing/2014/main" id="{8C140099-6DA0-0544-AA70-8F92E5006450}"/>
              </a:ext>
            </a:extLst>
          </p:cNvPr>
          <p:cNvSpPr>
            <a:spLocks noGrp="1"/>
          </p:cNvSpPr>
          <p:nvPr>
            <p:ph idx="1"/>
          </p:nvPr>
        </p:nvSpPr>
        <p:spPr/>
        <p:txBody>
          <a:bodyPr>
            <a:normAutofit fontScale="92500" lnSpcReduction="20000"/>
          </a:bodyPr>
          <a:lstStyle/>
          <a:p>
            <a:endParaRPr lang="en-US" dirty="0"/>
          </a:p>
          <a:p>
            <a:r>
              <a:rPr lang="en-US" dirty="0"/>
              <a:t>The bill authorized the establishment of two pilot regional centers for persons with intellectual disabilities under contract with the State Department of Public Health. </a:t>
            </a:r>
          </a:p>
          <a:p>
            <a:r>
              <a:rPr lang="en-US" dirty="0"/>
              <a:t>The centers were to call attention to unmet needs, assist in service development, upgrade services, maintain records, and provide systematic assessment, diagnosis and follow-up. The centers were also to assist in state hospital placement. </a:t>
            </a:r>
          </a:p>
          <a:p>
            <a:r>
              <a:rPr lang="en-US" dirty="0"/>
              <a:t>Regional centers are nonprofit corporations that contract with the State Department of Developmental Services (DDS) to provide or coordinate services and supports for individuals with developmental disabilities. They have offices throughout California to provide a local resource to help find and access the many services available to individuals and their families. </a:t>
            </a:r>
          </a:p>
        </p:txBody>
      </p:sp>
    </p:spTree>
    <p:extLst>
      <p:ext uri="{BB962C8B-B14F-4D97-AF65-F5344CB8AC3E}">
        <p14:creationId xmlns:p14="http://schemas.microsoft.com/office/powerpoint/2010/main" val="1897428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AF42D-A063-D141-8A2B-F02A6EF967E1}"/>
              </a:ext>
            </a:extLst>
          </p:cNvPr>
          <p:cNvSpPr>
            <a:spLocks noGrp="1"/>
          </p:cNvSpPr>
          <p:nvPr>
            <p:ph type="title"/>
          </p:nvPr>
        </p:nvSpPr>
        <p:spPr/>
        <p:txBody>
          <a:bodyPr/>
          <a:lstStyle/>
          <a:p>
            <a:r>
              <a:rPr lang="en-US" b="1" dirty="0"/>
              <a:t>1966</a:t>
            </a:r>
          </a:p>
        </p:txBody>
      </p:sp>
      <p:sp>
        <p:nvSpPr>
          <p:cNvPr id="3" name="Content Placeholder 2">
            <a:extLst>
              <a:ext uri="{FF2B5EF4-FFF2-40B4-BE49-F238E27FC236}">
                <a16:creationId xmlns:a16="http://schemas.microsoft.com/office/drawing/2014/main" id="{95A14579-2415-6B4E-9331-925234E90F4C}"/>
              </a:ext>
            </a:extLst>
          </p:cNvPr>
          <p:cNvSpPr>
            <a:spLocks noGrp="1"/>
          </p:cNvSpPr>
          <p:nvPr>
            <p:ph idx="1"/>
          </p:nvPr>
        </p:nvSpPr>
        <p:spPr/>
        <p:txBody>
          <a:bodyPr/>
          <a:lstStyle/>
          <a:p>
            <a:r>
              <a:rPr lang="en-US" dirty="0"/>
              <a:t>Two pilot Regional Centers were established at Children’s Hospital of Los Angeles and Aid for Retarded Children in San Francisco. </a:t>
            </a:r>
          </a:p>
        </p:txBody>
      </p:sp>
    </p:spTree>
    <p:extLst>
      <p:ext uri="{BB962C8B-B14F-4D97-AF65-F5344CB8AC3E}">
        <p14:creationId xmlns:p14="http://schemas.microsoft.com/office/powerpoint/2010/main" val="4025257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6122</Words>
  <Application>Microsoft Macintosh PowerPoint</Application>
  <PresentationFormat>Widescreen</PresentationFormat>
  <Paragraphs>276</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Calibri Light</vt:lpstr>
      <vt:lpstr>Office Theme</vt:lpstr>
      <vt:lpstr>Disability Rights History</vt:lpstr>
      <vt:lpstr>1920 - Crippled Children Center founded (now known as Gatepath)</vt:lpstr>
      <vt:lpstr>1946 - The Hill-Burton Act</vt:lpstr>
      <vt:lpstr>1950 – Hillsborough Auxiliary Founded (now known as the Gatepath Auxiliary)</vt:lpstr>
      <vt:lpstr>1956 - The Social Security Act</vt:lpstr>
      <vt:lpstr>1961 – History of the Developmental Disabilities Assistance and Bill of Rights Act (DD Act) </vt:lpstr>
      <vt:lpstr>1963 - Mental Retardation Facilities and Construction Act (P.L. 88-164) </vt:lpstr>
      <vt:lpstr>1965 – Assembly Bill 691 (Lanterman Act) was enacted and signed by Governor Edmund G. (Pat) Brown </vt:lpstr>
      <vt:lpstr>1966</vt:lpstr>
      <vt:lpstr>1968</vt:lpstr>
      <vt:lpstr>1969 – The Lanterman Act</vt:lpstr>
      <vt:lpstr>CA Regional Centers</vt:lpstr>
      <vt:lpstr>State Council on Developmental Disabilities https://scdd.ca.gov </vt:lpstr>
      <vt:lpstr>1970 - Disabilities Services and Facilities Construction Amendments of 1970 (P.L. 91-517)</vt:lpstr>
      <vt:lpstr>1972 – Centers for Independent Living</vt:lpstr>
      <vt:lpstr>1973 - The Rehabilitation Act of 1973 (PL 93-112) -Section 504 </vt:lpstr>
      <vt:lpstr>1975 - The Education of Handicapped Act  (PL 94-142) </vt:lpstr>
      <vt:lpstr>1977 - Special Education Local Plan Area (SELPA) – Ed Code Sections 56205, 56206, 56208, 56211, 56213, 56241, 56243, 56244, 56245 </vt:lpstr>
      <vt:lpstr>SELPAs (cont.)</vt:lpstr>
      <vt:lpstr>SELPAs (Cont.)</vt:lpstr>
      <vt:lpstr>1978 - EDUCATION CODE – EDC; TITLE 2. ELEMENTARY AND SECONDARY EDUCATION [33000 - 64100] (Title 2 enacted by Stats. 1976, Ch. 1010.); DIVISION 4. INSTRUCTION AND SERVICES [46000 - 64100] (Division 4 enacted by Stats. 1976, Ch. 1010.); PART 30. SPECIAL EDUCATION PROGRAMS [56000 - 56865] (Part 30 repealed and added by Stats. 1980, Ch. 797, Sec. 9.) </vt:lpstr>
      <vt:lpstr>(cont.)</vt:lpstr>
      <vt:lpstr>Protections, Reporting &amp; Accountability under IDEA</vt:lpstr>
      <vt:lpstr>1980 - SB 1870 - CA Implementation of IDEA</vt:lpstr>
      <vt:lpstr>1984 - Developmental Disabilities Act of 1984 (P.L. 98-527)  </vt:lpstr>
      <vt:lpstr>1984 - Educationally Related Mental Health Services (ERMHS)  </vt:lpstr>
      <vt:lpstr>1987 - Developmental Disabilities Assistance and Bill of Rights Act Amendments of 1987 </vt:lpstr>
      <vt:lpstr>1987 - PL 99-457</vt:lpstr>
      <vt:lpstr>1990 - Americans with Disabilities Act (ADA)</vt:lpstr>
      <vt:lpstr>1993 - California Early Intervention Services Act (CEISA)  </vt:lpstr>
      <vt:lpstr>1994 - Developmental Disabilities Act of 1994  (P.L. 103-230)  </vt:lpstr>
      <vt:lpstr>1996 - Developmental Disabilities Act &amp; Bill of Rights Act Amendments of 1996 (P.L. 104- 183)  </vt:lpstr>
      <vt:lpstr>1997 - INDIVIDUALS WITH DISABILITIES EDUCATION ACT, PART C; CALIFORNIA EARLY INTERVENTION SERVICES ACT; AND TITLE 17  </vt:lpstr>
      <vt:lpstr>(Cont.)</vt:lpstr>
      <vt:lpstr>(Cont.)</vt:lpstr>
      <vt:lpstr>2000 - Developmental Disabilities Assistance and Bill of Rights Act of 2000 (P.L. 106-402) </vt:lpstr>
      <vt:lpstr>The DD Act, the DD Network and the Role of DD Councils </vt:lpstr>
      <vt:lpstr>(Cont.)</vt:lpstr>
      <vt:lpstr>2004 - Reauthorization of IDEA (2004) </vt:lpstr>
      <vt:lpstr>2004 - Mental Health Services Act (MHSA)</vt:lpstr>
      <vt:lpstr>(Cont.)</vt:lpstr>
      <vt:lpstr>Family Resource Centers</vt:lpstr>
      <vt:lpstr>2010 – Amendment to IDEA referred to as “Rosa's Law” - Pub. L. 111–256, §4, Oct. 5, 2010, 124 Stat. 2645 </vt:lpstr>
      <vt:lpstr>*2011</vt:lpstr>
      <vt:lpstr>2018 - Whole-Child Model</vt:lpstr>
      <vt:lpstr>California Parent Organizations</vt:lpstr>
      <vt:lpstr>California Parent Organizations (Cont.)</vt:lpstr>
      <vt:lpstr>California Parent Organizations (Cont.)</vt:lpstr>
      <vt:lpstr>California Parent Organizations (Cont.)</vt:lpstr>
      <vt:lpstr>California Parent Organizations (Cont.)</vt:lpstr>
      <vt:lpstr>California Parent Organizations (Cont.)</vt:lpstr>
      <vt:lpstr>California Parent Organizations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Chelsea Bonini</dc:creator>
  <cp:lastModifiedBy>chelsea kiskilaw.com</cp:lastModifiedBy>
  <cp:revision>41</cp:revision>
  <dcterms:created xsi:type="dcterms:W3CDTF">2020-03-17T00:31:04Z</dcterms:created>
  <dcterms:modified xsi:type="dcterms:W3CDTF">2022-03-27T03:06:27Z</dcterms:modified>
</cp:coreProperties>
</file>